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87" r:id="rId1"/>
  </p:sldMasterIdLst>
  <p:sldIdLst>
    <p:sldId id="256" r:id="rId2"/>
    <p:sldId id="257" r:id="rId3"/>
    <p:sldId id="258" r:id="rId4"/>
    <p:sldId id="259" r:id="rId5"/>
    <p:sldId id="265" r:id="rId6"/>
    <p:sldId id="262" r:id="rId7"/>
    <p:sldId id="263" r:id="rId8"/>
    <p:sldId id="266" r:id="rId9"/>
    <p:sldId id="267" r:id="rId10"/>
    <p:sldId id="268" r:id="rId11"/>
    <p:sldId id="269" r:id="rId12"/>
    <p:sldId id="270" r:id="rId13"/>
    <p:sldId id="271" r:id="rId14"/>
    <p:sldId id="279" r:id="rId15"/>
    <p:sldId id="272" r:id="rId16"/>
    <p:sldId id="273" r:id="rId17"/>
    <p:sldId id="274" r:id="rId18"/>
    <p:sldId id="280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1344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40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187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60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5897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904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426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653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859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7DE6118-2437-4B30-8E3C-4D2BE6020583}" type="datetimeFigureOut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064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144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7259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F5B440-34B6-4ED8-893D-046E011132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3632" y="1694330"/>
            <a:ext cx="10544736" cy="2689412"/>
          </a:xfrm>
        </p:spPr>
        <p:txBody>
          <a:bodyPr anchor="ctr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s-ES" sz="3200" b="1" dirty="0"/>
              <a:t>Ley 24.156 de Administración Financiera y Sistemas de Control. Decreto Reglamentario 1344/07</a:t>
            </a:r>
            <a:endParaRPr lang="es-AR" sz="3200" b="1" dirty="0"/>
          </a:p>
        </p:txBody>
      </p:sp>
    </p:spTree>
    <p:extLst>
      <p:ext uri="{BB962C8B-B14F-4D97-AF65-F5344CB8AC3E}">
        <p14:creationId xmlns:p14="http://schemas.microsoft.com/office/powerpoint/2010/main" val="3842255385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1B388A-D0EB-459C-848D-448E5DEC3D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8407" y="1653987"/>
            <a:ext cx="10412993" cy="5109883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es-ES" sz="1900" b="1" dirty="0"/>
              <a:t>La Contaduría General de la Nación </a:t>
            </a:r>
            <a:r>
              <a:rPr lang="es-ES" sz="1900" dirty="0"/>
              <a:t>es el órgano rector del sistema de contabilidad, y tendrá competencia para: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1900" dirty="0"/>
              <a:t> Dictar las normas de contabilidad gubernamental.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1900" dirty="0"/>
              <a:t> Asesorar y asistir, técnicamente en la implantación de las normas y metodologías que prescriba.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1900" dirty="0"/>
              <a:t> Coordinar para que se proceda al registro contable de las actividades desarrolladas por las jurisdicciones demás entidades del sector público nacional.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1900" dirty="0"/>
              <a:t> Llevar la contabilidad general de la administración central, consolida los datos y cierre de cuentas y produce anualmente los estados contable-financieros para su remisión a la AGN.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1900" dirty="0"/>
              <a:t> Administrar un sistema de información financiera que permita conocer la gestión presupuestaria, los resultados económicos-financieros.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1900" dirty="0"/>
              <a:t> Preparar anualmente la cuenta de inversión para presentarla al Congreso Nacional.</a:t>
            </a:r>
          </a:p>
          <a:p>
            <a:endParaRPr lang="es-AR" dirty="0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B502C655-E791-4B1B-ADEC-2C2A74915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05258"/>
            <a:ext cx="10058400" cy="946452"/>
          </a:xfrm>
        </p:spPr>
        <p:txBody>
          <a:bodyPr anchor="ctr">
            <a:normAutofit/>
          </a:bodyPr>
          <a:lstStyle/>
          <a:p>
            <a:pPr algn="ctr"/>
            <a:r>
              <a:rPr lang="es-ES" sz="2800" b="1" dirty="0"/>
              <a:t>La Contaduría General de la Nación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1902523660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5A7115-3E91-463A-801D-07080704F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672352"/>
            <a:ext cx="9603275" cy="796229"/>
          </a:xfrm>
        </p:spPr>
        <p:txBody>
          <a:bodyPr>
            <a:noAutofit/>
          </a:bodyPr>
          <a:lstStyle/>
          <a:p>
            <a:pPr algn="ctr"/>
            <a:r>
              <a:rPr lang="es-ES" sz="2400" b="1" u="sng" dirty="0"/>
              <a:t>Sistema de Presupuesto</a:t>
            </a:r>
            <a:endParaRPr lang="es-AR" sz="2400" b="1" u="sng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3138B5-1302-4DB9-9079-5C1AA4012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880145"/>
            <a:ext cx="10098024" cy="4679575"/>
          </a:xfrm>
        </p:spPr>
        <p:txBody>
          <a:bodyPr anchor="ctr">
            <a:normAutofit lnSpcReduction="10000"/>
          </a:bodyPr>
          <a:lstStyle/>
          <a:p>
            <a:pPr marL="0" indent="0" algn="just">
              <a:buNone/>
            </a:pPr>
            <a:r>
              <a:rPr lang="es-ES" sz="1900" b="1" dirty="0"/>
              <a:t>La Oficina Nacional de Presupuesto </a:t>
            </a:r>
            <a:r>
              <a:rPr lang="es-ES" sz="1900" dirty="0"/>
              <a:t>será el órgano rector del sistema presupuestario del sector público nacional y tendrá las siguientes competencias: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1900" dirty="0"/>
              <a:t> Participar en la formulación de los aspectos presupuestarios de la política financiera para el sector público nacional.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1900" dirty="0"/>
              <a:t> Formular y proponer al órgano coordinador de los sistemas los lineamientos para la elaboración de los presupuestos del sector público nacional.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1900" dirty="0"/>
              <a:t> Dictar las normas técnicas para la formulación, programación de la ejecución, modificaciones y evaluación de los presupuestos de la administración nacional y para la formulación y evaluación de los presupuestos de las empresas y sociedades del Estado.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1900" dirty="0"/>
              <a:t> Analizar los anteproyectos de presupuesto.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1900" dirty="0"/>
              <a:t> Preparar el proyecto de ley de presupuesto general.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1900" dirty="0"/>
              <a:t> Aprobar, juntamente con la Tesorería General, la programación de la ejecución del presupuesto.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1900" dirty="0"/>
              <a:t> Asesorar, en materia presupuestaria, a todos los organismos.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379413225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A2CDD7-23C0-4F33-B17F-387D67700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0610" y="1101242"/>
            <a:ext cx="9603275" cy="351041"/>
          </a:xfrm>
        </p:spPr>
        <p:txBody>
          <a:bodyPr>
            <a:noAutofit/>
          </a:bodyPr>
          <a:lstStyle/>
          <a:p>
            <a:pPr algn="ctr"/>
            <a:r>
              <a:rPr lang="es-ES" sz="2800" b="1" u="sng" dirty="0"/>
              <a:t>Sistema de Control Interno</a:t>
            </a:r>
            <a:endParaRPr lang="es-AR" sz="2800" b="1" u="sng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46E4F3-2B1A-4516-81A3-8B851BF03A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359" y="1653990"/>
            <a:ext cx="11739282" cy="5056093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es-ES" sz="1800" dirty="0"/>
              <a:t>La </a:t>
            </a:r>
            <a:r>
              <a:rPr lang="es-ES" sz="1800" b="1" dirty="0"/>
              <a:t>Sindicatura General de la Nación </a:t>
            </a:r>
            <a:r>
              <a:rPr lang="es-ES" sz="1800" dirty="0"/>
              <a:t>es el órgano de control interno del Poder Ejecutivo Nacional y tendrá las siguientes competencias: 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s-ES" sz="1800" dirty="0"/>
              <a:t> Dictar y aplicar normas de control interno, las que deberán ser coordinadas con la Auditoria General de la Nación.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s-ES" sz="1800" dirty="0"/>
              <a:t> Emitir y supervisar la aplicación, por parte de las unidades correspondientes, de las normas de auditoria interna.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s-ES" sz="1800" dirty="0"/>
              <a:t> Realizar o coordinar la realización por parte de estudios profesionales de auditores independientes, de auditorias financieras, de legalidad y de gestión, investigaciones especiales, pericias de carácter financiero o de otro tipo, así como orientar la evaluación de programas, proyectos y operaciones.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s-ES" sz="1800" dirty="0"/>
              <a:t>Establecer requisitos de calidad técnica para el personal de las unidades de auditoria interna.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920808150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338ABE-45A2-4B2B-B729-027E5A2AE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860612"/>
            <a:ext cx="10058400" cy="876748"/>
          </a:xfrm>
        </p:spPr>
        <p:txBody>
          <a:bodyPr anchor="ctr">
            <a:normAutofit/>
          </a:bodyPr>
          <a:lstStyle/>
          <a:p>
            <a:pPr algn="ctr"/>
            <a:r>
              <a:rPr lang="es-ES" sz="2800" b="1" u="sng" dirty="0"/>
              <a:t>Sistema de Control Interno: SIGEN, competencias:</a:t>
            </a:r>
            <a:endParaRPr lang="es-AR" sz="28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BD15DC-FB26-481A-8A93-C0607930CE2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76517" y="1875630"/>
            <a:ext cx="11268635" cy="4121757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s-ES" sz="2000" dirty="0"/>
              <a:t>Vigilar el cumplimiento de las normas contables, emanadas de la Contaduría General de la Nación.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s-ES" sz="2000" dirty="0"/>
              <a:t> Supervisar el adecuado funcionamiento del sistema de control interno, facilitando el desarrollo de las actividades de la Auditoria General de la Nación.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s-ES" sz="1900" dirty="0"/>
              <a:t> Aprobar los planes anuales de trabajo de las unidades de auditoria interna, orientar y supervisar su ejecución y resultado.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s-ES" sz="1900" dirty="0"/>
              <a:t> </a:t>
            </a:r>
            <a:r>
              <a:rPr lang="es-ES" sz="2000" dirty="0"/>
              <a:t>Comprobar la puesta en práctica, por los organismos controlados, de las observaciones y recomendaciones efectuadas por las unidades de auditoria interna y acordadas con los respectivos responsables.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854090551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060A39AF-819A-4D8F-8337-BA6E26584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989012"/>
            <a:ext cx="10058400" cy="702409"/>
          </a:xfrm>
        </p:spPr>
        <p:txBody>
          <a:bodyPr anchor="ctr">
            <a:normAutofit/>
          </a:bodyPr>
          <a:lstStyle/>
          <a:p>
            <a:pPr algn="ctr"/>
            <a:r>
              <a:rPr lang="es-ES" sz="2800" b="1" u="sng" dirty="0"/>
              <a:t>Sistema de Control Interno: SIGEN, competencias:</a:t>
            </a:r>
            <a:endParaRPr lang="es-AR" sz="28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510F073-E6F1-4F7D-8E02-BF45643CF90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37883" y="1691421"/>
            <a:ext cx="10892117" cy="4453885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s-ES" sz="6400" dirty="0"/>
              <a:t> Atender los pedidos de asesoría que le formulen el Poder Ejecutivo Nacional y las autoridades de sus jurisdicciones y entidades en materia de control y auditoría.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s-ES" sz="6400" dirty="0"/>
              <a:t> Formular directamente a los órganos comprendidos en el ámbito de su competencia, recomendaciones tendientes a asegurar el adecuado cumplimiento normativo, la correcta aplicación de las reglas de auditoría interna y de los criterios de economía, eficiencia y eficacia. 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s-ES" sz="6400" dirty="0"/>
              <a:t> Poner en conocimiento del Presidente de la Nación los actos que hubiesen acarreado o estime puedan acarrear significativos perjuicios para el patrimonio público.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s-ES" sz="6400" dirty="0"/>
              <a:t> Mantener un registro central de auditores y consultores a efectos de la utilización de sus servicios.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s-ES" sz="6400" dirty="0"/>
              <a:t>Ejercer las funciones del art. 20 de la ley 23.696 en materia de privatizaciones, sin perjuicio de la actuación del ente de control externo. 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68784263"/>
      </p:ext>
    </p:extLst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3A6D3B-E6C9-4293-8028-CE8FFB5CC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953325"/>
            <a:ext cx="9603275" cy="438330"/>
          </a:xfrm>
        </p:spPr>
        <p:txBody>
          <a:bodyPr>
            <a:noAutofit/>
          </a:bodyPr>
          <a:lstStyle/>
          <a:p>
            <a:pPr algn="ctr"/>
            <a:r>
              <a:rPr lang="es-ES" sz="2800" b="1" u="sng" dirty="0"/>
              <a:t>Sistema de Control Externo</a:t>
            </a:r>
            <a:endParaRPr lang="es-AR" sz="2800" b="1" u="sng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79E2AB-1D64-4A1A-A033-131403914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729" y="1721225"/>
            <a:ext cx="11456895" cy="5136776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es-ES" b="1" dirty="0"/>
              <a:t>La Auditoría General de la Nación</a:t>
            </a:r>
            <a:r>
              <a:rPr lang="es-ES" dirty="0"/>
              <a:t>, ente de control externo del sector público nacional, dependiente del Congreso Nacional. Cuenta con personería jurídica propia, e independencia funcional. A los fines de asegurar ésta, cuenta con independencia financiera. Entre sus funciones podemos encontrar: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dirty="0"/>
              <a:t> Fiscalizar el cumplimiento de las disposiciones legales y reglamentarias en relación con la utilización de los recursos del Estado, una vez dictados los actos correspondientes.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dirty="0"/>
              <a:t> Realizar auditorias financieras, de legalidad, de gestión, exámenes especiales de las jurisdicciones y de las entidades bajo su control, así como las evaluaciones de programas, proyectos y operaciones. Estos trabajos podrán ser realizados directamente o mediante la contratación de profesionales independientes de auditoría.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dirty="0"/>
              <a:t> Auditar, por sí o mediante profesionales independientes de auditoría, a unidades ejecutoras de programas y proyectos financiados por los organismos internacionales de crédito conforme con los acuerdos que, a estos efectos, se llegue entre la Nación Argentina y dichos organismos.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dirty="0"/>
              <a:t> Examinar y emitir dictámenes sobre los estados contables financieros de los organismos de la administración nacional, preparados al cierre de cada ejercicio.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854363354"/>
      </p:ext>
    </p:extLst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59AEA6-DA64-4936-9863-9145C84C7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50446"/>
            <a:ext cx="10058400" cy="1450757"/>
          </a:xfrm>
        </p:spPr>
        <p:txBody>
          <a:bodyPr anchor="ctr">
            <a:normAutofit/>
          </a:bodyPr>
          <a:lstStyle/>
          <a:p>
            <a:pPr algn="ctr"/>
            <a:r>
              <a:rPr lang="es-ES" sz="2400" b="1" u="sng" dirty="0"/>
              <a:t>Sistema de Control Externo: </a:t>
            </a:r>
            <a:r>
              <a:rPr lang="es-ES" sz="2400" b="1" dirty="0"/>
              <a:t>Auditoría General de la Nación, Funciones:</a:t>
            </a:r>
            <a:r>
              <a:rPr lang="es-ES" sz="2400" b="1" u="sng" dirty="0"/>
              <a:t> </a:t>
            </a:r>
            <a:endParaRPr lang="es-AR" sz="2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0931A5-933B-4F04-8E15-D375231B27B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70648" y="1382638"/>
            <a:ext cx="10945346" cy="6238875"/>
          </a:xfrm>
        </p:spPr>
        <p:txBody>
          <a:bodyPr anchor="ctr">
            <a:normAutofit fontScale="70000" lnSpcReduction="20000"/>
          </a:bodyPr>
          <a:lstStyle/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s-ES" sz="2900" dirty="0"/>
              <a:t> Controlar la aplicación de los recursos provenientes de las operaciones de crédito público y efectuar los exámenes especiales que sean necesarios para formarse opinión sobre la situación de este endeudamiento. A tales efectos puede solicitar al Ministerio de Economía y Obras y Servicios Públicos y al Banco Central de la República Argentina la información que estime necesaria en relación a las operaciones de endeudamiento interno y externo. 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s-ES" sz="2900" dirty="0"/>
              <a:t> Auditar y emitir dictamen sobre los estados contables financieros del Banco Central de la República Argentina independientemente de cualquier auditoría externa que pueda ser contratada por aquélla.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s-ES" sz="2900" dirty="0"/>
              <a:t> Realizar exámenes especiales de actos y contratos de significación económica, por si o por indicación de las Cámaras del Congreso o de la Comisión Parlamentaria Mixta Revisora de Cuentas.</a:t>
            </a:r>
          </a:p>
          <a:p>
            <a:pPr algn="just">
              <a:lnSpc>
                <a:spcPct val="170000"/>
              </a:lnSpc>
            </a:pPr>
            <a:r>
              <a:rPr lang="es-ES" sz="2900" dirty="0"/>
              <a:t>. </a:t>
            </a: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858615049"/>
      </p:ext>
    </p:extLst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0D1A08-DFF2-4E1E-B9CE-17C249B47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4856" y="699247"/>
            <a:ext cx="10058400" cy="661595"/>
          </a:xfrm>
        </p:spPr>
        <p:txBody>
          <a:bodyPr>
            <a:normAutofit/>
          </a:bodyPr>
          <a:lstStyle/>
          <a:p>
            <a:pPr algn="ctr"/>
            <a:r>
              <a:rPr lang="es-ES" sz="2400" b="1" u="sng" dirty="0"/>
              <a:t>Sistema de Control Externo: </a:t>
            </a:r>
            <a:r>
              <a:rPr lang="es-ES" sz="2400" b="1" dirty="0"/>
              <a:t>Auditoría General de la Nación, Funciones:</a:t>
            </a:r>
            <a:r>
              <a:rPr lang="es-ES" sz="2400" b="1" u="sng" dirty="0"/>
              <a:t> </a:t>
            </a:r>
            <a:endParaRPr lang="es-AR" sz="2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73931E-8B94-41FE-9C10-497E2983A8B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93594" y="2057400"/>
            <a:ext cx="11604811" cy="4800600"/>
          </a:xfrm>
        </p:spPr>
        <p:txBody>
          <a:bodyPr anchor="ctr">
            <a:normAutofit fontScale="92500"/>
          </a:bodyPr>
          <a:lstStyle/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s-ES" sz="1900" dirty="0"/>
              <a:t> Auditar y emitir opinión sobre la memoria y los estados contables financieros así como del grado de cumplimiento de los planes de acción y presupuesto de las empresas y sociedades del Estado.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s-ES" sz="1900" dirty="0"/>
              <a:t> Fijar los requisitos de idoneidad que deberán reunir los profesionales independientes de auditoría referidos en este artículo y las normas técnicas a las que deberá ajustarse el trabajo de éstos.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s-ES" sz="1900" dirty="0"/>
              <a:t> </a:t>
            </a:r>
            <a:r>
              <a:rPr lang="es-ES" sz="1800" dirty="0"/>
              <a:t>Verificar que los órganos de la Administración mantengan el registro patrimonial de sus funcionarios públicos. A tal efecto, todo funcionario publico con rango de ministro; secretario, subsecretario, director nacional, máxima autoridad de organismos descentralizados o integrante de directorio de empresas y sociedades del Estado, está obligado a presentar dentro de las cuarenta y ocho (48) horas de asumir su cargo o de la sanción de la presente ley una declaración jurada patrimonial, con arreglo a las normas y requisitos que disponga el registro, la que deberá ser actualizada anualmente y al cese de funciones. 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endParaRPr lang="es-ES" sz="1900" dirty="0"/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452735461"/>
      </p:ext>
    </p:extLst>
  </p:cSld>
  <p:clrMapOvr>
    <a:masterClrMapping/>
  </p:clrMapOvr>
  <p:transition spd="slow"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2BF195-EBE4-428F-B8F1-E2F05C134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178424"/>
            <a:ext cx="10058400" cy="3186952"/>
          </a:xfrm>
        </p:spPr>
        <p:txBody>
          <a:bodyPr anchor="ctr">
            <a:normAutofit/>
          </a:bodyPr>
          <a:lstStyle/>
          <a:p>
            <a:pPr algn="ctr"/>
            <a:r>
              <a:rPr lang="es-ES" sz="5400" dirty="0"/>
              <a:t>Muchas gracias.</a:t>
            </a:r>
            <a:endParaRPr lang="es-AR" sz="5400" dirty="0"/>
          </a:p>
        </p:txBody>
      </p:sp>
    </p:spTree>
    <p:extLst>
      <p:ext uri="{BB962C8B-B14F-4D97-AF65-F5344CB8AC3E}">
        <p14:creationId xmlns:p14="http://schemas.microsoft.com/office/powerpoint/2010/main" val="3078079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2DCB71-9D6B-4257-AEC6-B3008AE93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5578" y="1922929"/>
            <a:ext cx="9920844" cy="3849221"/>
          </a:xfrm>
        </p:spPr>
        <p:txBody>
          <a:bodyPr anchor="ctr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s-ES" sz="2400" dirty="0"/>
              <a:t>La Ley de Administración Financiera de la década del 90, derogó la Ley de contabilidad y dejo vigente el capítulo de contrataciones y bienes. Se reformo bajo dos principios rectores: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S" sz="2400" b="1" dirty="0"/>
              <a:t>  La Teoría General de Sistemas.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S" sz="2400" b="1" dirty="0"/>
              <a:t>  Centralización Normativa y Descentralización Operativa.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618427390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1F99D8-DB7A-4544-A506-58757A5E6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1" y="820272"/>
            <a:ext cx="9533248" cy="914400"/>
          </a:xfrm>
        </p:spPr>
        <p:txBody>
          <a:bodyPr>
            <a:normAutofit/>
          </a:bodyPr>
          <a:lstStyle/>
          <a:p>
            <a:pPr algn="ctr"/>
            <a:r>
              <a:rPr lang="es-ES" sz="2700" b="1" u="sng" dirty="0"/>
              <a:t>La Teoría General de Sistemas:</a:t>
            </a:r>
            <a:br>
              <a:rPr lang="es-ES" sz="2200" b="1" u="sng" dirty="0"/>
            </a:br>
            <a:endParaRPr lang="es-AR" sz="22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2D4F20-506B-41B4-97E6-621F168E1CF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241969" y="2003612"/>
            <a:ext cx="9919089" cy="4571999"/>
          </a:xfrm>
        </p:spPr>
        <p:txBody>
          <a:bodyPr anchor="ctr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s-ES" dirty="0"/>
              <a:t>Esta Teoría nace a partir de una escuela de la década del 70 que introdujo la idea que cualquier empresa se podía mover mucho mejor utilizando distintos sistemas. Comenzó a ver a las Organizaciones, ya no como líneas, sino que las asemejaba al cuerpo humano, donde existían diferentes partes con funciones específicas, pero todas se relacionaban. Cada parte cumplía con su función y el conjunto funcionaba como un todo, en forma mas eficiente. Las ventajas que presentaba era la no superposición de tareas, el ahorro de tiempo y determinar efectivamente quien era responsable de cada función. Esto significa que todos los sistemas se retroalimentan, brindando información clara y oportuna para la toma de decisiones.</a:t>
            </a:r>
          </a:p>
          <a:p>
            <a:pPr marL="0" indent="0">
              <a:buNone/>
            </a:pPr>
            <a:endParaRPr lang="es-ES" sz="2000" b="1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33127222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158EBF-83D4-49A9-B25B-5E439FFB4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4362" y="820271"/>
            <a:ext cx="9603275" cy="820272"/>
          </a:xfrm>
        </p:spPr>
        <p:txBody>
          <a:bodyPr anchor="ctr">
            <a:normAutofit/>
          </a:bodyPr>
          <a:lstStyle/>
          <a:p>
            <a:pPr algn="ctr"/>
            <a:r>
              <a:rPr lang="es-ES" sz="2400" b="1" u="sng" dirty="0"/>
              <a:t>Centralización Normativa y Descentralización Operativa:</a:t>
            </a:r>
            <a:endParaRPr lang="es-AR" sz="2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1D19E7-BB60-466A-B0BF-2FDABFF3056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80964" y="1775106"/>
            <a:ext cx="10448925" cy="5002213"/>
          </a:xfrm>
        </p:spPr>
        <p:txBody>
          <a:bodyPr anchor="ctr">
            <a:normAutofit fontScale="62500" lnSpcReduction="20000"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es-ES" sz="2900" dirty="0"/>
              <a:t>Los conceptos de centralización y descentralización son complementarios. La centralización implica dar orientación e integrar desde el punto de vista de políticas, normas y procedimientos el funcionamiento de cada uno de los sistemas, es la vinculación de los subsistemas cuya responsabilidad primaria recae en la Secretaría de Hacienda y la Secretaría de Finanzas que son el Órgano Coordinador.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es-ES" sz="2900" dirty="0"/>
              <a:t>La descentralización implica la capacidad de gestión de cada sistema desde las propias instituciones y entidades que tienen responsabilidad primaria en la materia, y cumple con dos requisitos básicos: </a:t>
            </a:r>
          </a:p>
          <a:p>
            <a:pPr algn="just"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es-ES" sz="2900" dirty="0"/>
              <a:t> Lo que se determina para un sistema debe estar estrechamente relacionado con lo que se establece para los otros, </a:t>
            </a:r>
          </a:p>
          <a:p>
            <a:pPr algn="just"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es-ES" sz="2900" dirty="0"/>
              <a:t> Se encuentran reglamentado las facultades, normas y procedimientos que competen a los órganos centrales y a los organismos periféricos. y que operan dentro de las normas que son comunes en todo el Sector Público.</a:t>
            </a:r>
          </a:p>
          <a:p>
            <a:pPr marL="0" indent="0" algn="just">
              <a:buNone/>
            </a:pPr>
            <a:endParaRPr lang="es-ES" sz="2000" b="1" dirty="0"/>
          </a:p>
          <a:p>
            <a:pPr algn="ctr"/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241989045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BAF5B4-2ED9-47C4-9BE5-ECC6EBA91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6823" y="603702"/>
            <a:ext cx="9603275" cy="539300"/>
          </a:xfrm>
        </p:spPr>
        <p:txBody>
          <a:bodyPr>
            <a:normAutofit/>
          </a:bodyPr>
          <a:lstStyle/>
          <a:p>
            <a:pPr algn="ctr"/>
            <a:r>
              <a:rPr lang="es-ES" sz="2400" b="1" dirty="0"/>
              <a:t>Ámbito de Aplicación de la Ley de Administración Financiera (Art 8)</a:t>
            </a:r>
            <a:endParaRPr lang="es-AR" sz="2400" b="1" dirty="0"/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DFCBB8E6-26A1-4E27-A9DC-BABCA7F9D4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4241398"/>
              </p:ext>
            </p:extLst>
          </p:nvPr>
        </p:nvGraphicFramePr>
        <p:xfrm>
          <a:off x="710453" y="1331260"/>
          <a:ext cx="10771094" cy="4663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6827">
                  <a:extLst>
                    <a:ext uri="{9D8B030D-6E8A-4147-A177-3AD203B41FA5}">
                      <a16:colId xmlns:a16="http://schemas.microsoft.com/office/drawing/2014/main" val="801570154"/>
                    </a:ext>
                  </a:extLst>
                </a:gridCol>
                <a:gridCol w="2098994">
                  <a:extLst>
                    <a:ext uri="{9D8B030D-6E8A-4147-A177-3AD203B41FA5}">
                      <a16:colId xmlns:a16="http://schemas.microsoft.com/office/drawing/2014/main" val="3071752518"/>
                    </a:ext>
                  </a:extLst>
                </a:gridCol>
                <a:gridCol w="2688263">
                  <a:extLst>
                    <a:ext uri="{9D8B030D-6E8A-4147-A177-3AD203B41FA5}">
                      <a16:colId xmlns:a16="http://schemas.microsoft.com/office/drawing/2014/main" val="1457306049"/>
                    </a:ext>
                  </a:extLst>
                </a:gridCol>
                <a:gridCol w="2584419">
                  <a:extLst>
                    <a:ext uri="{9D8B030D-6E8A-4147-A177-3AD203B41FA5}">
                      <a16:colId xmlns:a16="http://schemas.microsoft.com/office/drawing/2014/main" val="2764950165"/>
                    </a:ext>
                  </a:extLst>
                </a:gridCol>
                <a:gridCol w="2022591">
                  <a:extLst>
                    <a:ext uri="{9D8B030D-6E8A-4147-A177-3AD203B41FA5}">
                      <a16:colId xmlns:a16="http://schemas.microsoft.com/office/drawing/2014/main" val="2095753684"/>
                    </a:ext>
                  </a:extLst>
                </a:gridCol>
              </a:tblGrid>
              <a:tr h="4625787">
                <a:tc>
                  <a:txBody>
                    <a:bodyPr/>
                    <a:lstStyle/>
                    <a:p>
                      <a:pPr algn="just"/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AR" sz="1800" dirty="0">
                        <a:effectLst/>
                      </a:endParaRPr>
                    </a:p>
                    <a:p>
                      <a:pPr algn="just"/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AR" sz="1800" dirty="0">
                        <a:effectLst/>
                      </a:endParaRPr>
                    </a:p>
                    <a:p>
                      <a:pPr algn="just"/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AR" sz="1800" dirty="0">
                        <a:effectLst/>
                      </a:endParaRPr>
                    </a:p>
                    <a:p>
                      <a:pPr algn="just"/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AR" sz="1800" dirty="0">
                        <a:effectLst/>
                      </a:endParaRPr>
                    </a:p>
                    <a:p>
                      <a:pPr algn="just"/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AR" sz="1800" dirty="0">
                        <a:effectLst/>
                      </a:endParaRPr>
                    </a:p>
                    <a:p>
                      <a:pPr algn="just"/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AR" sz="1800" dirty="0">
                        <a:effectLst/>
                      </a:endParaRPr>
                    </a:p>
                    <a:p>
                      <a:pPr algn="just"/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AR" sz="1800" dirty="0">
                        <a:effectLst/>
                      </a:endParaRPr>
                    </a:p>
                    <a:p>
                      <a:pPr algn="just"/>
                      <a:r>
                        <a:rPr lang="es-ES" sz="1800" dirty="0">
                          <a:effectLst/>
                        </a:rPr>
                        <a:t> </a:t>
                      </a:r>
                    </a:p>
                    <a:p>
                      <a:pPr algn="ctr"/>
                      <a:endParaRPr lang="es-ES" sz="1800" dirty="0">
                        <a:effectLst/>
                      </a:endParaRPr>
                    </a:p>
                    <a:p>
                      <a:pPr algn="ctr"/>
                      <a:r>
                        <a:rPr lang="es-ES" sz="1800" dirty="0">
                          <a:effectLst/>
                        </a:rPr>
                        <a:t>SECTOR</a:t>
                      </a:r>
                      <a:endParaRPr lang="es-AR" sz="1800" dirty="0">
                        <a:effectLst/>
                      </a:endParaRPr>
                    </a:p>
                    <a:p>
                      <a:pPr algn="ctr"/>
                      <a:r>
                        <a:rPr lang="es-ES" sz="1800" dirty="0">
                          <a:effectLst/>
                        </a:rPr>
                        <a:t>PÚBLICO</a:t>
                      </a:r>
                      <a:endParaRPr lang="es-AR" sz="1800" dirty="0">
                        <a:effectLst/>
                      </a:endParaRPr>
                    </a:p>
                    <a:p>
                      <a:pPr algn="ctr"/>
                      <a:r>
                        <a:rPr lang="es-ES" sz="1800" dirty="0">
                          <a:effectLst/>
                        </a:rPr>
                        <a:t>NACIONAL</a:t>
                      </a:r>
                      <a:endParaRPr lang="es-A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AR" sz="1800" dirty="0">
                        <a:effectLst/>
                      </a:endParaRPr>
                    </a:p>
                    <a:p>
                      <a:pPr algn="just"/>
                      <a:r>
                        <a:rPr lang="es-ES" sz="1800" dirty="0">
                          <a:effectLst/>
                        </a:rPr>
                        <a:t>  </a:t>
                      </a:r>
                      <a:endParaRPr lang="es-AR" sz="1800" dirty="0">
                        <a:effectLst/>
                      </a:endParaRPr>
                    </a:p>
                    <a:p>
                      <a:pPr algn="just"/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AR" sz="1800" dirty="0">
                        <a:effectLst/>
                      </a:endParaRPr>
                    </a:p>
                    <a:p>
                      <a:pPr algn="ctr"/>
                      <a:r>
                        <a:rPr lang="es-ES" sz="1800" dirty="0">
                          <a:effectLst/>
                        </a:rPr>
                        <a:t>ADMINISTRACIÓN</a:t>
                      </a:r>
                      <a:endParaRPr lang="es-AR" sz="1800" dirty="0">
                        <a:effectLst/>
                      </a:endParaRPr>
                    </a:p>
                    <a:p>
                      <a:pPr algn="ctr"/>
                      <a:r>
                        <a:rPr lang="es-ES" sz="1800" dirty="0">
                          <a:effectLst/>
                        </a:rPr>
                        <a:t>NACIONAL</a:t>
                      </a:r>
                      <a:endParaRPr lang="es-AR" sz="1800" dirty="0">
                        <a:effectLst/>
                      </a:endParaRPr>
                    </a:p>
                    <a:p>
                      <a:pPr algn="just"/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AR" sz="1800" dirty="0">
                        <a:effectLst/>
                      </a:endParaRPr>
                    </a:p>
                    <a:p>
                      <a:pPr algn="just"/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AR" sz="1800" dirty="0">
                        <a:effectLst/>
                      </a:endParaRPr>
                    </a:p>
                    <a:p>
                      <a:pPr algn="just"/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AR" sz="1800" dirty="0">
                        <a:effectLst/>
                      </a:endParaRPr>
                    </a:p>
                    <a:p>
                      <a:pPr algn="just"/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AR" sz="1800" dirty="0">
                        <a:effectLst/>
                      </a:endParaRPr>
                    </a:p>
                    <a:p>
                      <a:pPr algn="just"/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AR" sz="1800" dirty="0">
                        <a:effectLst/>
                      </a:endParaRPr>
                    </a:p>
                    <a:p>
                      <a:pPr algn="just"/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AR" sz="1800" dirty="0">
                        <a:effectLst/>
                      </a:endParaRPr>
                    </a:p>
                    <a:p>
                      <a:pPr algn="just"/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AR" sz="1800" dirty="0">
                        <a:effectLst/>
                      </a:endParaRPr>
                    </a:p>
                    <a:p>
                      <a:pPr algn="ctr"/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AR" sz="1800" dirty="0">
                        <a:effectLst/>
                      </a:endParaRPr>
                    </a:p>
                    <a:p>
                      <a:pPr algn="ctr"/>
                      <a:r>
                        <a:rPr lang="es-ES" sz="1800" dirty="0">
                          <a:effectLst/>
                        </a:rPr>
                        <a:t>EMPRESAS DEL ESTADO</a:t>
                      </a:r>
                      <a:endParaRPr lang="es-AR" sz="1800" dirty="0">
                        <a:effectLst/>
                      </a:endParaRPr>
                    </a:p>
                    <a:p>
                      <a:pPr algn="just"/>
                      <a:r>
                        <a:rPr lang="es-ES" sz="1800" dirty="0">
                          <a:effectLst/>
                        </a:rPr>
                        <a:t>    </a:t>
                      </a:r>
                      <a:endParaRPr lang="es-A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AR" sz="1800" u="none" dirty="0">
                        <a:effectLst/>
                      </a:endParaRPr>
                    </a:p>
                    <a:p>
                      <a:pPr algn="ctr"/>
                      <a:r>
                        <a:rPr lang="es-ES" sz="1800" u="none" dirty="0">
                          <a:effectLst/>
                        </a:rPr>
                        <a:t>ADMINISTRACIÓN CENTRAL</a:t>
                      </a:r>
                      <a:endParaRPr lang="es-AR" sz="1800" u="none" dirty="0">
                        <a:effectLst/>
                      </a:endParaRPr>
                    </a:p>
                    <a:p>
                      <a:pPr algn="ctr"/>
                      <a:r>
                        <a:rPr lang="es-ES" sz="1800" u="none" dirty="0">
                          <a:effectLst/>
                        </a:rPr>
                        <a:t> </a:t>
                      </a:r>
                      <a:endParaRPr lang="es-AR" sz="1800" u="none" dirty="0">
                        <a:effectLst/>
                      </a:endParaRPr>
                    </a:p>
                    <a:p>
                      <a:pPr algn="ctr"/>
                      <a:r>
                        <a:rPr lang="es-ES" sz="1800" u="none" dirty="0">
                          <a:effectLst/>
                        </a:rPr>
                        <a:t> </a:t>
                      </a:r>
                      <a:endParaRPr lang="es-AR" sz="1800" u="none" dirty="0">
                        <a:effectLst/>
                      </a:endParaRPr>
                    </a:p>
                    <a:p>
                      <a:pPr algn="ctr"/>
                      <a:r>
                        <a:rPr lang="es-ES" sz="1800" u="none" strike="noStrike" dirty="0">
                          <a:effectLst/>
                        </a:rPr>
                        <a:t> </a:t>
                      </a:r>
                      <a:endParaRPr lang="es-AR" sz="1800" u="none" dirty="0">
                        <a:effectLst/>
                      </a:endParaRPr>
                    </a:p>
                    <a:p>
                      <a:pPr algn="ctr"/>
                      <a:r>
                        <a:rPr lang="es-ES" sz="1800" u="none" dirty="0">
                          <a:effectLst/>
                        </a:rPr>
                        <a:t>ORGANISMOS</a:t>
                      </a:r>
                      <a:endParaRPr lang="es-AR" sz="1800" u="none" dirty="0">
                        <a:effectLst/>
                      </a:endParaRPr>
                    </a:p>
                    <a:p>
                      <a:pPr algn="ctr"/>
                      <a:r>
                        <a:rPr lang="es-ES" sz="1800" u="none" dirty="0">
                          <a:effectLst/>
                        </a:rPr>
                        <a:t>DESCENTRALIZADOS.</a:t>
                      </a:r>
                      <a:endParaRPr lang="es-AR" sz="1800" u="none" dirty="0">
                        <a:effectLst/>
                      </a:endParaRPr>
                    </a:p>
                    <a:p>
                      <a:pPr algn="ctr"/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AR" sz="1800" dirty="0">
                        <a:effectLst/>
                      </a:endParaRPr>
                    </a:p>
                    <a:p>
                      <a:pPr algn="ctr"/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AR" sz="1800" dirty="0">
                        <a:effectLst/>
                      </a:endParaRPr>
                    </a:p>
                    <a:p>
                      <a:pPr algn="ctr"/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AR" sz="1800" dirty="0">
                        <a:effectLst/>
                      </a:endParaRPr>
                    </a:p>
                    <a:p>
                      <a:pPr algn="ctr"/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AR" sz="1800" dirty="0">
                        <a:effectLst/>
                      </a:endParaRPr>
                    </a:p>
                    <a:p>
                      <a:pPr algn="ctr"/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AR" sz="1800" dirty="0">
                        <a:effectLst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ES" sz="1800" dirty="0">
                          <a:effectLst/>
                        </a:rPr>
                        <a:t>Empresas del Estado</a:t>
                      </a:r>
                      <a:endParaRPr lang="es-AR" sz="1800" dirty="0">
                        <a:effectLst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ES" sz="1800" dirty="0">
                          <a:effectLst/>
                        </a:rPr>
                        <a:t>Soc. del Estado</a:t>
                      </a:r>
                      <a:endParaRPr lang="es-AR" sz="1800" dirty="0">
                        <a:effectLst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ES" sz="1800" dirty="0">
                          <a:effectLst/>
                        </a:rPr>
                        <a:t>Soc. </a:t>
                      </a:r>
                      <a:r>
                        <a:rPr lang="es-ES" sz="1800" dirty="0" err="1">
                          <a:effectLst/>
                        </a:rPr>
                        <a:t>Part</a:t>
                      </a:r>
                      <a:r>
                        <a:rPr lang="es-ES" sz="1800" dirty="0">
                          <a:effectLst/>
                        </a:rPr>
                        <a:t>. Estatal</a:t>
                      </a:r>
                      <a:endParaRPr lang="es-AR" sz="1800" dirty="0">
                        <a:effectLst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ES" sz="1800" dirty="0">
                          <a:effectLst/>
                        </a:rPr>
                        <a:t>Soc. Econ. Mixta</a:t>
                      </a:r>
                      <a:endParaRPr lang="es-AR" sz="1800" dirty="0">
                        <a:effectLst/>
                      </a:endParaRPr>
                    </a:p>
                    <a:p>
                      <a:pPr algn="just"/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A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s-ES" sz="1800" dirty="0">
                          <a:effectLst/>
                        </a:rPr>
                        <a:t> PEN</a:t>
                      </a:r>
                      <a:endParaRPr lang="es-AR" sz="1800" dirty="0">
                        <a:effectLst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s-ES" sz="1800" dirty="0">
                          <a:effectLst/>
                        </a:rPr>
                        <a:t>P.L.</a:t>
                      </a:r>
                      <a:endParaRPr lang="es-AR" sz="1800" dirty="0">
                        <a:effectLst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s-ES" sz="1800" dirty="0">
                          <a:effectLst/>
                        </a:rPr>
                        <a:t>P.J.</a:t>
                      </a:r>
                      <a:endParaRPr lang="es-AR" sz="1800" dirty="0">
                        <a:effectLst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s-ES" sz="1800" dirty="0">
                          <a:effectLst/>
                        </a:rPr>
                        <a:t>Ministerios</a:t>
                      </a:r>
                      <a:endParaRPr lang="es-AR" sz="1800" dirty="0">
                        <a:effectLst/>
                      </a:endParaRPr>
                    </a:p>
                    <a:p>
                      <a:pPr algn="just"/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AR" sz="1800" dirty="0">
                        <a:effectLst/>
                      </a:endParaRPr>
                    </a:p>
                    <a:p>
                      <a:pPr algn="just"/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AR" sz="1800" dirty="0">
                        <a:effectLst/>
                      </a:endParaRPr>
                    </a:p>
                    <a:p>
                      <a:pPr algn="just"/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AR" sz="1800" dirty="0">
                        <a:effectLst/>
                      </a:endParaRPr>
                    </a:p>
                    <a:p>
                      <a:pPr algn="just"/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AR" sz="1800" dirty="0">
                        <a:effectLst/>
                      </a:endParaRPr>
                    </a:p>
                    <a:p>
                      <a:pPr algn="just"/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AR" sz="1800" dirty="0">
                        <a:effectLst/>
                      </a:endParaRPr>
                    </a:p>
                    <a:p>
                      <a:pPr algn="just"/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AR" sz="1800" dirty="0">
                        <a:effectLst/>
                      </a:endParaRPr>
                    </a:p>
                    <a:p>
                      <a:pPr algn="just"/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AR" sz="1800" dirty="0">
                        <a:effectLst/>
                      </a:endParaRPr>
                    </a:p>
                    <a:p>
                      <a:pPr algn="just"/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AR" sz="1800" dirty="0">
                        <a:effectLst/>
                      </a:endParaRPr>
                    </a:p>
                    <a:p>
                      <a:pPr algn="just"/>
                      <a:r>
                        <a:rPr lang="es-ES" sz="1800" dirty="0">
                          <a:effectLst/>
                        </a:rPr>
                        <a:t>Son Entidades: Toda Organización Pública con Personalidad Jurídica y Patrimonio Propio. </a:t>
                      </a:r>
                      <a:endParaRPr lang="es-A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AR" sz="1800" dirty="0">
                        <a:effectLst/>
                      </a:endParaRPr>
                    </a:p>
                    <a:p>
                      <a:pPr algn="just"/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AR" sz="1800" dirty="0">
                        <a:effectLst/>
                      </a:endParaRPr>
                    </a:p>
                    <a:p>
                      <a:pPr marL="0" indent="0" algn="ctr">
                        <a:buFont typeface="+mj-lt"/>
                        <a:buNone/>
                      </a:pPr>
                      <a:r>
                        <a:rPr lang="es-ES" sz="1800" dirty="0">
                          <a:effectLst/>
                        </a:rPr>
                        <a:t>Son Jurisdicciones.</a:t>
                      </a:r>
                    </a:p>
                    <a:p>
                      <a:pPr algn="ctr"/>
                      <a:endParaRPr lang="es-E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endParaRPr lang="es-E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endParaRPr lang="es-E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endParaRPr lang="es-E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endParaRPr lang="es-E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endParaRPr lang="es-E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endParaRPr lang="es-E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endParaRPr lang="es-E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endParaRPr lang="es-E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endParaRPr lang="es-E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l"/>
                      <a:endParaRPr lang="es-A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5127199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6714430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847C1E-DFFF-4F12-8D9E-8BD3741CF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430304"/>
            <a:ext cx="9694612" cy="699246"/>
          </a:xfrm>
        </p:spPr>
        <p:txBody>
          <a:bodyPr>
            <a:noAutofit/>
          </a:bodyPr>
          <a:lstStyle/>
          <a:p>
            <a:pPr algn="ctr"/>
            <a:r>
              <a:rPr lang="es-AR" sz="2400" b="1" u="sng" dirty="0">
                <a:latin typeface="+mn-lt"/>
                <a:ea typeface="+mn-ea"/>
                <a:cs typeface="+mn-cs"/>
              </a:rPr>
              <a:t>COMPONENTES DEL SISTEMA DE ADMINISTRACIÓN FINANCIERA:</a:t>
            </a:r>
            <a:br>
              <a:rPr lang="es-AR" sz="1800" b="1" u="sng" dirty="0">
                <a:latin typeface="+mn-lt"/>
                <a:ea typeface="+mn-ea"/>
                <a:cs typeface="+mn-cs"/>
              </a:rPr>
            </a:br>
            <a:endParaRPr lang="es-AR" sz="1800" b="1" u="sng" dirty="0"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4ED7989F-5CA0-43DB-A29E-C176B63FB1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4135936"/>
              </p:ext>
            </p:extLst>
          </p:nvPr>
        </p:nvGraphicFramePr>
        <p:xfrm>
          <a:off x="1305082" y="1264026"/>
          <a:ext cx="9519800" cy="48140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23529">
                  <a:extLst>
                    <a:ext uri="{9D8B030D-6E8A-4147-A177-3AD203B41FA5}">
                      <a16:colId xmlns:a16="http://schemas.microsoft.com/office/drawing/2014/main" val="1546887987"/>
                    </a:ext>
                  </a:extLst>
                </a:gridCol>
                <a:gridCol w="3822355">
                  <a:extLst>
                    <a:ext uri="{9D8B030D-6E8A-4147-A177-3AD203B41FA5}">
                      <a16:colId xmlns:a16="http://schemas.microsoft.com/office/drawing/2014/main" val="4109735935"/>
                    </a:ext>
                  </a:extLst>
                </a:gridCol>
                <a:gridCol w="3173916">
                  <a:extLst>
                    <a:ext uri="{9D8B030D-6E8A-4147-A177-3AD203B41FA5}">
                      <a16:colId xmlns:a16="http://schemas.microsoft.com/office/drawing/2014/main" val="2299717150"/>
                    </a:ext>
                  </a:extLst>
                </a:gridCol>
              </a:tblGrid>
              <a:tr h="383467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300"/>
                        </a:spcBef>
                        <a:spcAft>
                          <a:spcPts val="500"/>
                        </a:spcAft>
                      </a:pPr>
                      <a:r>
                        <a:rPr lang="es-ES" sz="1600" dirty="0">
                          <a:effectLst/>
                        </a:rPr>
                        <a:t>Sistema</a:t>
                      </a:r>
                      <a:endParaRPr lang="es-AR" sz="16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300"/>
                        </a:spcBef>
                        <a:spcAft>
                          <a:spcPts val="500"/>
                        </a:spcAft>
                      </a:pPr>
                      <a:r>
                        <a:rPr lang="es-ES" sz="1600" dirty="0">
                          <a:effectLst/>
                        </a:rPr>
                        <a:t>Órgano Rector</a:t>
                      </a:r>
                      <a:endParaRPr lang="es-AR" sz="16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300"/>
                        </a:spcBef>
                        <a:spcAft>
                          <a:spcPts val="500"/>
                        </a:spcAft>
                      </a:pPr>
                      <a:r>
                        <a:rPr lang="es-ES" sz="1600">
                          <a:effectLst/>
                        </a:rPr>
                        <a:t>Órgano Coordinador</a:t>
                      </a:r>
                      <a:endParaRPr lang="es-AR" sz="16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15088765"/>
                  </a:ext>
                </a:extLst>
              </a:tr>
              <a:tr h="73843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300"/>
                        </a:spcBef>
                        <a:spcAft>
                          <a:spcPts val="500"/>
                        </a:spcAft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</a:rPr>
                        <a:t>Tesorería</a:t>
                      </a:r>
                      <a:endParaRPr lang="es-AR" sz="16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300"/>
                        </a:spcBef>
                        <a:spcAft>
                          <a:spcPts val="500"/>
                        </a:spcAft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</a:rPr>
                        <a:t>Tesorería General de la Nación</a:t>
                      </a:r>
                      <a:endParaRPr lang="es-AR" sz="16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300"/>
                        </a:spcBef>
                        <a:spcAft>
                          <a:spcPts val="500"/>
                        </a:spcAft>
                      </a:pPr>
                      <a:r>
                        <a:rPr lang="es-ES" sz="1600">
                          <a:solidFill>
                            <a:schemeClr val="tx1"/>
                          </a:solidFill>
                          <a:effectLst/>
                        </a:rPr>
                        <a:t>Secretaría de Hacienda</a:t>
                      </a:r>
                      <a:endParaRPr lang="es-AR" sz="160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978024"/>
                  </a:ext>
                </a:extLst>
              </a:tr>
              <a:tr h="73843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300"/>
                        </a:spcBef>
                        <a:spcAft>
                          <a:spcPts val="500"/>
                        </a:spcAft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</a:rPr>
                        <a:t>Contabilidad</a:t>
                      </a:r>
                      <a:endParaRPr lang="es-AR" sz="16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300"/>
                        </a:spcBef>
                        <a:spcAft>
                          <a:spcPts val="500"/>
                        </a:spcAft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</a:rPr>
                        <a:t>Contaduría General de la Nación</a:t>
                      </a:r>
                      <a:endParaRPr lang="es-AR" sz="16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300"/>
                        </a:spcBef>
                        <a:spcAft>
                          <a:spcPts val="500"/>
                        </a:spcAft>
                      </a:pPr>
                      <a:r>
                        <a:rPr lang="es-ES" sz="1600">
                          <a:solidFill>
                            <a:schemeClr val="tx1"/>
                          </a:solidFill>
                          <a:effectLst/>
                        </a:rPr>
                        <a:t>Secretaría de Hacienda</a:t>
                      </a:r>
                      <a:endParaRPr lang="es-AR" sz="160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8249051"/>
                  </a:ext>
                </a:extLst>
              </a:tr>
              <a:tr h="73843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300"/>
                        </a:spcBef>
                        <a:spcAft>
                          <a:spcPts val="500"/>
                        </a:spcAft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</a:rPr>
                        <a:t>Presupuesto</a:t>
                      </a:r>
                      <a:endParaRPr lang="es-AR" sz="16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300"/>
                        </a:spcBef>
                        <a:spcAft>
                          <a:spcPts val="500"/>
                        </a:spcAft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</a:rPr>
                        <a:t>Oficina Nacional de Presupuesto</a:t>
                      </a:r>
                      <a:endParaRPr lang="es-AR" sz="16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300"/>
                        </a:spcBef>
                        <a:spcAft>
                          <a:spcPts val="500"/>
                        </a:spcAft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</a:rPr>
                        <a:t>Secretaría de Hacienda</a:t>
                      </a:r>
                      <a:endParaRPr lang="es-AR" sz="16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0013743"/>
                  </a:ext>
                </a:extLst>
              </a:tr>
              <a:tr h="73843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300"/>
                        </a:spcBef>
                        <a:spcAft>
                          <a:spcPts val="500"/>
                        </a:spcAft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</a:rPr>
                        <a:t>Crédito Público</a:t>
                      </a:r>
                      <a:endParaRPr lang="es-AR" sz="16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300"/>
                        </a:spcBef>
                        <a:spcAft>
                          <a:spcPts val="500"/>
                        </a:spcAft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</a:rPr>
                        <a:t>Oficina Nacional de Crédito Publico</a:t>
                      </a:r>
                      <a:endParaRPr lang="es-AR" sz="16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300"/>
                        </a:spcBef>
                        <a:spcAft>
                          <a:spcPts val="500"/>
                        </a:spcAft>
                      </a:pPr>
                      <a:r>
                        <a:rPr lang="es-ES" sz="1600">
                          <a:solidFill>
                            <a:schemeClr val="tx1"/>
                          </a:solidFill>
                          <a:effectLst/>
                        </a:rPr>
                        <a:t>Secretaría de Finanzas</a:t>
                      </a:r>
                      <a:endParaRPr lang="es-AR" sz="160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5735236"/>
                  </a:ext>
                </a:extLst>
              </a:tr>
              <a:tr h="73843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300"/>
                        </a:spcBef>
                        <a:spcAft>
                          <a:spcPts val="500"/>
                        </a:spcAft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</a:rPr>
                        <a:t>Control Interno</a:t>
                      </a:r>
                      <a:endParaRPr lang="es-AR" sz="16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300"/>
                        </a:spcBef>
                        <a:spcAft>
                          <a:spcPts val="500"/>
                        </a:spcAft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</a:rPr>
                        <a:t>Sindicatura General de la Nación</a:t>
                      </a:r>
                      <a:endParaRPr lang="es-AR" sz="16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300"/>
                        </a:spcBef>
                        <a:spcAft>
                          <a:spcPts val="500"/>
                        </a:spcAft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</a:rPr>
                        <a:t>Poder Ejecutivo</a:t>
                      </a:r>
                      <a:endParaRPr lang="es-AR" sz="16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4480447"/>
                  </a:ext>
                </a:extLst>
              </a:tr>
              <a:tr h="73843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300"/>
                        </a:spcBef>
                        <a:spcAft>
                          <a:spcPts val="500"/>
                        </a:spcAft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</a:rPr>
                        <a:t>Control Externo</a:t>
                      </a:r>
                      <a:endParaRPr lang="es-AR" sz="16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300"/>
                        </a:spcBef>
                        <a:spcAft>
                          <a:spcPts val="500"/>
                        </a:spcAft>
                      </a:pPr>
                      <a:r>
                        <a:rPr lang="es-ES" sz="1600">
                          <a:solidFill>
                            <a:schemeClr val="tx1"/>
                          </a:solidFill>
                          <a:effectLst/>
                        </a:rPr>
                        <a:t>Auditoría General de la Nación</a:t>
                      </a:r>
                      <a:endParaRPr lang="es-AR" sz="160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300"/>
                        </a:spcBef>
                        <a:spcAft>
                          <a:spcPts val="500"/>
                        </a:spcAft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</a:rPr>
                        <a:t>Poder Legislativo</a:t>
                      </a:r>
                      <a:endParaRPr lang="es-AR" sz="16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17899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4548696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B99558-A53C-4DAA-9D1B-766B252A6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1141583"/>
            <a:ext cx="9479459" cy="438331"/>
          </a:xfrm>
        </p:spPr>
        <p:txBody>
          <a:bodyPr>
            <a:normAutofit/>
          </a:bodyPr>
          <a:lstStyle/>
          <a:p>
            <a:pPr algn="ctr"/>
            <a:r>
              <a:rPr lang="es-ES" sz="2400" b="1" u="sng" dirty="0"/>
              <a:t>Sistema Rector y Sistema Coordinador</a:t>
            </a:r>
            <a:endParaRPr lang="es-AR" sz="2400" b="1" u="sng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FCA488C-8EC4-445A-BC4E-53604FDE6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707776"/>
            <a:ext cx="10003895" cy="4371711"/>
          </a:xfrm>
        </p:spPr>
        <p:txBody>
          <a:bodyPr anchor="ctr">
            <a:normAutofit fontScale="92500"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s-ES" dirty="0"/>
              <a:t>Cada uno de estos Sistemas van a tener un Organismo rector que tienen la función de: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S" dirty="0"/>
              <a:t> Dictar normas.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S" dirty="0"/>
              <a:t> Asesorar sobre la materia a cada entidad o jurisdicción en su aplicación.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S" dirty="0"/>
              <a:t> Control sobre el cumplimiento de normas.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AR" dirty="0"/>
              <a:t>Esto es así para que la ejecución e información que produzca sea uniforme para toda la administración (centralización normativa).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ES" dirty="0"/>
              <a:t>Los Organismos Coordinadores son los que van a dar las directrices para todo el Sistema (Teoría Sistémica).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147144866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F37517-3558-48A1-B798-536DA74A3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953325"/>
            <a:ext cx="9603275" cy="485510"/>
          </a:xfrm>
        </p:spPr>
        <p:txBody>
          <a:bodyPr anchor="ctr">
            <a:normAutofit/>
          </a:bodyPr>
          <a:lstStyle/>
          <a:p>
            <a:pPr algn="ctr"/>
            <a:r>
              <a:rPr lang="es-ES" sz="2800" b="1" u="sng" dirty="0"/>
              <a:t>Sistema de Crédito Público</a:t>
            </a:r>
            <a:endParaRPr lang="es-AR" sz="2800" b="1" u="sng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FC4A6A-AE71-424C-B22A-615F1EAA4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382" y="1680883"/>
            <a:ext cx="11497235" cy="5177117"/>
          </a:xfrm>
        </p:spPr>
        <p:txBody>
          <a:bodyPr anchor="ctr">
            <a:normAutofit fontScale="70000" lnSpcReduction="2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es-ES" sz="2300" b="1" dirty="0"/>
              <a:t>La Oficina Nacional de Crédito Público </a:t>
            </a:r>
            <a:r>
              <a:rPr lang="es-ES" sz="2300" dirty="0"/>
              <a:t>será el órgano rector del sistema de Crédito Público, y deberá asegurar una eficiente programación, utilización y control de los medios de financiamiento que se obtengan mediante operaciones de crédito público y tendrá competencia para: 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s-ES" sz="2300" dirty="0"/>
              <a:t>a) Participar en la formulación de los aspectos crediticios de la política financiera para el sector público nacional, 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s-ES" sz="2300" dirty="0"/>
              <a:t>b) Organizar un sistema de información sobre el mercado de capitales de crédito; 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s-ES" sz="2300" dirty="0"/>
              <a:t>c) Coordinar las ofertas de financiamiento recibidas por el sector público nacional; 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s-ES" sz="2300" dirty="0"/>
              <a:t>d) Tramitar  autorización para iniciar operaciones de crédito público; 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s-ES" sz="2300" dirty="0"/>
              <a:t>e) Fiscalizar que los medios de financiamiento obtenidos mediante operaciones de crédito público se apliquen a sus fines específicos; 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s-ES" sz="2300" dirty="0"/>
              <a:t>f) Mantener un registro actualizado sobre el endeudamiento público, y establece estimaciones y proyecciones presupuestarias del servicio de la deuda pública y supervisa su cumplimiento. </a:t>
            </a: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303038979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48EBE6-5A16-4F69-907C-A8A011D23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947309"/>
            <a:ext cx="9603275" cy="552747"/>
          </a:xfrm>
        </p:spPr>
        <p:txBody>
          <a:bodyPr>
            <a:normAutofit/>
          </a:bodyPr>
          <a:lstStyle/>
          <a:p>
            <a:pPr algn="ctr"/>
            <a:r>
              <a:rPr lang="es-ES" sz="2800" b="1" u="sng" dirty="0"/>
              <a:t>Sistema de Tesorería </a:t>
            </a:r>
            <a:endParaRPr lang="es-AR" sz="2800" b="1" u="sng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9930C5-C9AA-4708-BF7E-4426ADF5C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688" y="1607632"/>
            <a:ext cx="10975042" cy="4840941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es-ES" sz="1800" b="1" dirty="0"/>
              <a:t>La Tesorería General de la Nación </a:t>
            </a:r>
            <a:r>
              <a:rPr lang="es-ES" sz="1800" dirty="0"/>
              <a:t>será el órgano rector del sistema de tesorería y coordina el funcionamiento de todas las unidades o servicios de tesorería que operen en el sector público nacional, dictando las normas y procedimientos y tendrá competencia para: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1800" dirty="0"/>
              <a:t> Participar en la formulación de los aspectos monetarios de la política financiera,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1800" dirty="0"/>
              <a:t> Elaborar junto con  la ONP la programación de la ejecución del presupuesto y programar el flujo de fondos.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1800" dirty="0"/>
              <a:t> Centralizar la recaudación de los recursos y los distribuye en las tesorerías jurisdiccionales  y ejerce supervisión técnica sobre ellas.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1800" dirty="0"/>
              <a:t> Emitir letras del Tesoro, custodia títulos y valores de propiedad de la administración central.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1800" dirty="0"/>
              <a:t> Elaborar anualmente el presupuesto de caja del sector público y realizar el seguimiento y evaluación de su ejecución.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1800" dirty="0"/>
              <a:t> Coordinar con el Banco Central de la República Argentina la administración de la liquidez del sector público nacional, fijando políticas sobre mantenimiento y utilización de los saldos de caja.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656283565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Retrospección">
  <a:themeElements>
    <a:clrScheme name="Retrospección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480</TotalTime>
  <Words>2158</Words>
  <Application>Microsoft Office PowerPoint</Application>
  <PresentationFormat>Panorámica</PresentationFormat>
  <Paragraphs>176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Verdana</vt:lpstr>
      <vt:lpstr>Wingdings</vt:lpstr>
      <vt:lpstr>Retrospección</vt:lpstr>
      <vt:lpstr>Ley 24.156 de Administración Financiera y Sistemas de Control. Decreto Reglamentario 1344/07</vt:lpstr>
      <vt:lpstr>Presentación de PowerPoint</vt:lpstr>
      <vt:lpstr>La Teoría General de Sistemas: </vt:lpstr>
      <vt:lpstr>Centralización Normativa y Descentralización Operativa:</vt:lpstr>
      <vt:lpstr>Ámbito de Aplicación de la Ley de Administración Financiera (Art 8)</vt:lpstr>
      <vt:lpstr>COMPONENTES DEL SISTEMA DE ADMINISTRACIÓN FINANCIERA: </vt:lpstr>
      <vt:lpstr>Sistema Rector y Sistema Coordinador</vt:lpstr>
      <vt:lpstr>Sistema de Crédito Público</vt:lpstr>
      <vt:lpstr>Sistema de Tesorería </vt:lpstr>
      <vt:lpstr>La Contaduría General de la Nación</vt:lpstr>
      <vt:lpstr>Sistema de Presupuesto</vt:lpstr>
      <vt:lpstr>Sistema de Control Interno</vt:lpstr>
      <vt:lpstr>Sistema de Control Interno: SIGEN, competencias:</vt:lpstr>
      <vt:lpstr>Sistema de Control Interno: SIGEN, competencias:</vt:lpstr>
      <vt:lpstr>Sistema de Control Externo</vt:lpstr>
      <vt:lpstr>Sistema de Control Externo: Auditoría General de la Nación, Funciones: </vt:lpstr>
      <vt:lpstr>Sistema de Control Externo: Auditoría General de la Nación, Funciones: </vt:lpstr>
      <vt:lpstr>Muchas gracias.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Ley 24.156 de Administración Financiera y Sistemas de Control, Decreto Reglamentario 1344/07</dc:title>
  <dc:creator>terquio castro</dc:creator>
  <cp:lastModifiedBy>terquio castro</cp:lastModifiedBy>
  <cp:revision>107</cp:revision>
  <dcterms:created xsi:type="dcterms:W3CDTF">2024-12-01T15:32:34Z</dcterms:created>
  <dcterms:modified xsi:type="dcterms:W3CDTF">2024-12-02T02:50:31Z</dcterms:modified>
</cp:coreProperties>
</file>