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56"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68" r:id="rId14"/>
    <p:sldId id="286" r:id="rId15"/>
    <p:sldId id="269" r:id="rId16"/>
    <p:sldId id="270" r:id="rId17"/>
    <p:sldId id="271" r:id="rId18"/>
    <p:sldId id="272" r:id="rId19"/>
    <p:sldId id="273" r:id="rId20"/>
    <p:sldId id="274" r:id="rId21"/>
    <p:sldId id="275" r:id="rId22"/>
    <p:sldId id="276" r:id="rId23"/>
    <p:sldId id="277" r:id="rId24"/>
    <p:sldId id="278" r:id="rId25"/>
    <p:sldId id="279" r:id="rId26"/>
    <p:sldId id="281" r:id="rId27"/>
    <p:sldId id="283" r:id="rId28"/>
    <p:sldId id="280" r:id="rId29"/>
    <p:sldId id="284" r:id="rId30"/>
    <p:sldId id="285" r:id="rId31"/>
    <p:sldId id="287"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7" name="Date Placeholder 6"/>
          <p:cNvSpPr>
            <a:spLocks noGrp="1"/>
          </p:cNvSpPr>
          <p:nvPr>
            <p:ph type="dt" sz="half" idx="10"/>
          </p:nvPr>
        </p:nvSpPr>
        <p:spPr/>
        <p:txBody>
          <a:bodyPr/>
          <a:lstStyle/>
          <a:p>
            <a:fld id="{CA430C0A-5464-4FE4-84EB-FF9C94016DF4}" type="datetimeFigureOut">
              <a:rPr lang="en-US" smtClean="0"/>
              <a:t>12/2/2024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‹Nº›</a:t>
            </a:fld>
            <a:endParaRPr lang="en-US" dirty="0"/>
          </a:p>
        </p:txBody>
      </p:sp>
    </p:spTree>
    <p:extLst>
      <p:ext uri="{BB962C8B-B14F-4D97-AF65-F5344CB8AC3E}">
        <p14:creationId xmlns:p14="http://schemas.microsoft.com/office/powerpoint/2010/main" val="110781251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smtClean="0"/>
              <a:t>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‹Nº›</a:t>
            </a:fld>
            <a:endParaRPr lang="en-US" dirty="0"/>
          </a:p>
        </p:txBody>
      </p:sp>
    </p:spTree>
    <p:extLst>
      <p:ext uri="{BB962C8B-B14F-4D97-AF65-F5344CB8AC3E}">
        <p14:creationId xmlns:p14="http://schemas.microsoft.com/office/powerpoint/2010/main" val="1267670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smtClean="0"/>
              <a:t>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‹Nº›</a:t>
            </a:fld>
            <a:endParaRPr lang="en-US" dirty="0"/>
          </a:p>
        </p:txBody>
      </p:sp>
    </p:spTree>
    <p:extLst>
      <p:ext uri="{BB962C8B-B14F-4D97-AF65-F5344CB8AC3E}">
        <p14:creationId xmlns:p14="http://schemas.microsoft.com/office/powerpoint/2010/main" val="3122574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smtClean="0"/>
              <a:t>12/2/2024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‹Nº›</a:t>
            </a:fld>
            <a:endParaRPr lang="en-US" dirty="0"/>
          </a:p>
        </p:txBody>
      </p:sp>
    </p:spTree>
    <p:extLst>
      <p:ext uri="{BB962C8B-B14F-4D97-AF65-F5344CB8AC3E}">
        <p14:creationId xmlns:p14="http://schemas.microsoft.com/office/powerpoint/2010/main" val="2959168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7" name="Date Placeholder 6"/>
          <p:cNvSpPr>
            <a:spLocks noGrp="1"/>
          </p:cNvSpPr>
          <p:nvPr>
            <p:ph type="dt" sz="half" idx="10"/>
          </p:nvPr>
        </p:nvSpPr>
        <p:spPr/>
        <p:txBody>
          <a:bodyPr/>
          <a:lstStyle/>
          <a:p>
            <a:fld id="{360C6404-AD6E-4860-8E75-697CA40B95DA}" type="datetimeFigureOut">
              <a:rPr lang="en-US" smtClean="0"/>
              <a:t>12/2/2024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‹Nº›</a:t>
            </a:fld>
            <a:endParaRPr lang="en-US" dirty="0"/>
          </a:p>
        </p:txBody>
      </p:sp>
    </p:spTree>
    <p:extLst>
      <p:ext uri="{BB962C8B-B14F-4D97-AF65-F5344CB8AC3E}">
        <p14:creationId xmlns:p14="http://schemas.microsoft.com/office/powerpoint/2010/main" val="331284419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smtClean="0"/>
              <a:t>12/2/2024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smtClean="0"/>
              <a:t>‹Nº›</a:t>
            </a:fld>
            <a:endParaRPr lang="en-US" dirty="0"/>
          </a:p>
        </p:txBody>
      </p:sp>
    </p:spTree>
    <p:extLst>
      <p:ext uri="{BB962C8B-B14F-4D97-AF65-F5344CB8AC3E}">
        <p14:creationId xmlns:p14="http://schemas.microsoft.com/office/powerpoint/2010/main" val="505531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583436" y="3143250"/>
            <a:ext cx="4270248" cy="259677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7" name="Date Placeholder 6"/>
          <p:cNvSpPr>
            <a:spLocks noGrp="1"/>
          </p:cNvSpPr>
          <p:nvPr>
            <p:ph type="dt" sz="half" idx="10"/>
          </p:nvPr>
        </p:nvSpPr>
        <p:spPr/>
        <p:txBody>
          <a:bodyPr/>
          <a:lstStyle/>
          <a:p>
            <a:fld id="{4F7D4976-E339-4826-83B7-FBD03F55ECF8}" type="datetimeFigureOut">
              <a:rPr lang="en-US" smtClean="0"/>
              <a:t>12/2/2024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t>‹Nº›</a:t>
            </a:fld>
            <a:endParaRPr lang="en-US" dirty="0"/>
          </a:p>
        </p:txBody>
      </p:sp>
      <p:sp>
        <p:nvSpPr>
          <p:cNvPr id="10" name="Title 9"/>
          <p:cNvSpPr>
            <a:spLocks noGrp="1"/>
          </p:cNvSpPr>
          <p:nvPr>
            <p:ph type="title"/>
          </p:nvPr>
        </p:nvSpPr>
        <p:spPr/>
        <p:txBody>
          <a:bodyPr/>
          <a:lstStyle/>
          <a:p>
            <a:r>
              <a:rPr lang="es-ES"/>
              <a:t>Haga clic para modificar el estilo de título del patrón</a:t>
            </a:r>
            <a:endParaRPr lang="en-US" dirty="0"/>
          </a:p>
        </p:txBody>
      </p:sp>
    </p:spTree>
    <p:extLst>
      <p:ext uri="{BB962C8B-B14F-4D97-AF65-F5344CB8AC3E}">
        <p14:creationId xmlns:p14="http://schemas.microsoft.com/office/powerpoint/2010/main" val="636992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smtClean="0"/>
              <a:t>12/2/2024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smtClean="0"/>
              <a:t>‹Nº›</a:t>
            </a:fld>
            <a:endParaRPr lang="en-US" dirty="0"/>
          </a:p>
        </p:txBody>
      </p:sp>
    </p:spTree>
    <p:extLst>
      <p:ext uri="{BB962C8B-B14F-4D97-AF65-F5344CB8AC3E}">
        <p14:creationId xmlns:p14="http://schemas.microsoft.com/office/powerpoint/2010/main" val="1260516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smtClean="0"/>
              <a:t>12/2/2024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smtClean="0"/>
              <a:t>‹Nº›</a:t>
            </a:fld>
            <a:endParaRPr lang="en-US" dirty="0"/>
          </a:p>
        </p:txBody>
      </p:sp>
    </p:spTree>
    <p:extLst>
      <p:ext uri="{BB962C8B-B14F-4D97-AF65-F5344CB8AC3E}">
        <p14:creationId xmlns:p14="http://schemas.microsoft.com/office/powerpoint/2010/main" val="511712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9" name="Date Placeholder 8"/>
          <p:cNvSpPr>
            <a:spLocks noGrp="1"/>
          </p:cNvSpPr>
          <p:nvPr>
            <p:ph type="dt" sz="half" idx="10"/>
          </p:nvPr>
        </p:nvSpPr>
        <p:spPr/>
        <p:txBody>
          <a:bodyPr/>
          <a:lstStyle/>
          <a:p>
            <a:fld id="{D1BE4249-C0D0-4B06-8692-E8BB871AF643}" type="datetimeFigureOut">
              <a:rPr lang="en-US" smtClean="0"/>
              <a:t>12/2/2024</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smtClean="0"/>
              <a:t>‹Nº›</a:t>
            </a:fld>
            <a:endParaRPr lang="en-US" dirty="0"/>
          </a:p>
        </p:txBody>
      </p:sp>
    </p:spTree>
    <p:extLst>
      <p:ext uri="{BB962C8B-B14F-4D97-AF65-F5344CB8AC3E}">
        <p14:creationId xmlns:p14="http://schemas.microsoft.com/office/powerpoint/2010/main" val="456415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smtClean="0"/>
              <a:t>12/2/2024</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smtClean="0"/>
              <a:t>‹Nº›</a:t>
            </a:fld>
            <a:endParaRPr lang="en-US" dirty="0"/>
          </a:p>
        </p:txBody>
      </p:sp>
    </p:spTree>
    <p:extLst>
      <p:ext uri="{BB962C8B-B14F-4D97-AF65-F5344CB8AC3E}">
        <p14:creationId xmlns:p14="http://schemas.microsoft.com/office/powerpoint/2010/main" val="480959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smtClean="0"/>
              <a:t>12/2/2024</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smtClean="0"/>
              <a:pPr/>
              <a:t>‹Nº›</a:t>
            </a:fld>
            <a:endParaRPr lang="en-US" dirty="0"/>
          </a:p>
        </p:txBody>
      </p:sp>
    </p:spTree>
    <p:extLst>
      <p:ext uri="{BB962C8B-B14F-4D97-AF65-F5344CB8AC3E}">
        <p14:creationId xmlns:p14="http://schemas.microsoft.com/office/powerpoint/2010/main" val="1851081561"/>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B159CB-8C8A-41B1-A163-41A1111F055E}"/>
              </a:ext>
            </a:extLst>
          </p:cNvPr>
          <p:cNvSpPr>
            <a:spLocks noGrp="1"/>
          </p:cNvSpPr>
          <p:nvPr>
            <p:ph type="ctrTitle"/>
          </p:nvPr>
        </p:nvSpPr>
        <p:spPr>
          <a:xfrm>
            <a:off x="1600199" y="2386744"/>
            <a:ext cx="9412941" cy="1645920"/>
          </a:xfrm>
        </p:spPr>
        <p:txBody>
          <a:bodyPr/>
          <a:lstStyle/>
          <a:p>
            <a:r>
              <a:rPr lang="es-ES" dirty="0"/>
              <a:t>Presupuesto público nacional</a:t>
            </a:r>
            <a:endParaRPr lang="es-AR" dirty="0"/>
          </a:p>
        </p:txBody>
      </p:sp>
    </p:spTree>
    <p:extLst>
      <p:ext uri="{BB962C8B-B14F-4D97-AF65-F5344CB8AC3E}">
        <p14:creationId xmlns:p14="http://schemas.microsoft.com/office/powerpoint/2010/main" val="3911249630"/>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AAC1E27-A6FF-4C7B-A11B-83BC3C9E2791}"/>
              </a:ext>
            </a:extLst>
          </p:cNvPr>
          <p:cNvSpPr>
            <a:spLocks noGrp="1"/>
          </p:cNvSpPr>
          <p:nvPr>
            <p:ph idx="1"/>
          </p:nvPr>
        </p:nvSpPr>
        <p:spPr>
          <a:xfrm>
            <a:off x="239806" y="134471"/>
            <a:ext cx="11712388" cy="7046259"/>
          </a:xfrm>
        </p:spPr>
        <p:txBody>
          <a:bodyPr anchor="ctr">
            <a:normAutofit fontScale="70000" lnSpcReduction="20000"/>
          </a:bodyPr>
          <a:lstStyle/>
          <a:p>
            <a:pPr marL="0" indent="0" algn="just">
              <a:lnSpc>
                <a:spcPct val="120000"/>
              </a:lnSpc>
              <a:buNone/>
            </a:pPr>
            <a:r>
              <a:rPr lang="es-ES" sz="2600" b="1" dirty="0"/>
              <a:t>Titulo I — Disposiciones generales:</a:t>
            </a:r>
          </a:p>
          <a:p>
            <a:pPr marL="0" indent="0" algn="just">
              <a:lnSpc>
                <a:spcPct val="120000"/>
              </a:lnSpc>
              <a:buNone/>
            </a:pPr>
            <a:r>
              <a:rPr lang="es-ES" sz="2600" dirty="0"/>
              <a:t>Las disposiciones generales son las normas complementarias a la Ley, que regirán para cada ejercicio financiero. Contendrán normas que se relacionen con la aprobación, ejecución y evaluación del presupuesto del que forman parte y </a:t>
            </a:r>
            <a:r>
              <a:rPr lang="es-ES" sz="2600" b="1" i="1" dirty="0"/>
              <a:t>no podrán contener disposiciones de carácter permanente, reformar o derogar leyes vigentes, ni crear, modificar o suprimir tributos u otros ingresos</a:t>
            </a:r>
            <a:r>
              <a:rPr lang="es-ES" sz="2600" dirty="0"/>
              <a:t>.</a:t>
            </a:r>
          </a:p>
          <a:p>
            <a:pPr marL="0" indent="0" algn="just">
              <a:lnSpc>
                <a:spcPct val="120000"/>
              </a:lnSpc>
              <a:buNone/>
            </a:pPr>
            <a:r>
              <a:rPr lang="es-ES" sz="2600" dirty="0"/>
              <a:t>Las Disposiciones Generales de la Ley de Presupuesto, contendrá el monto de los gastos autorizados de la Administración Nacional, las estimaciones de recursos para su atención, los gastos y contribuciones figurativas, las fuentes y aplicaciones financieras y los principales resultados. </a:t>
            </a:r>
          </a:p>
          <a:p>
            <a:pPr marL="0" indent="0" algn="just">
              <a:lnSpc>
                <a:spcPct val="120000"/>
              </a:lnSpc>
              <a:buNone/>
            </a:pPr>
            <a:r>
              <a:rPr lang="es-ES" sz="2600" b="1" dirty="0"/>
              <a:t>Titulo II — Presupuesto de recursos y gastos de la Administración Central:</a:t>
            </a:r>
          </a:p>
          <a:p>
            <a:pPr marL="0" indent="0" algn="just">
              <a:lnSpc>
                <a:spcPct val="120000"/>
              </a:lnSpc>
              <a:buNone/>
            </a:pPr>
            <a:r>
              <a:rPr lang="es-ES" sz="2600" dirty="0"/>
              <a:t>Para la Administración Central se considerarán como recursos del ejercicio, todos aquellos que se prevén recaudar durante el período, el financiamiento proveniente de donaciones y operaciones de crédito público y los excedentes de ejercicios anteriores que se estime existentes a la fecha de cierre del ejercicio anterior al que se presupuesta. No incluyendo los montos que correspondan a la coparticipación de impuestos nacionales. </a:t>
            </a:r>
          </a:p>
          <a:p>
            <a:pPr marL="0" indent="0" algn="just">
              <a:lnSpc>
                <a:spcPct val="120000"/>
              </a:lnSpc>
              <a:buNone/>
            </a:pPr>
            <a:r>
              <a:rPr lang="es-ES" sz="2600" dirty="0"/>
              <a:t>Se considerarán como gastos del ejercicio de todos aquellos que se devenguen en el período, se traduzcan o no en salidas de dinero efectivo del Tesoro.</a:t>
            </a:r>
          </a:p>
          <a:p>
            <a:pPr marL="0" indent="0" algn="just">
              <a:lnSpc>
                <a:spcPct val="120000"/>
              </a:lnSpc>
              <a:buNone/>
            </a:pPr>
            <a:r>
              <a:rPr lang="es-ES" sz="2600" b="1" dirty="0"/>
              <a:t>Titulo III — Presupuestos de recursos y gastos de los organismos descentralizados:</a:t>
            </a:r>
          </a:p>
          <a:p>
            <a:pPr marL="0" indent="0" algn="just">
              <a:lnSpc>
                <a:spcPct val="120000"/>
              </a:lnSpc>
              <a:buNone/>
            </a:pPr>
            <a:r>
              <a:rPr lang="es-ES" sz="2600" dirty="0"/>
              <a:t>La información para los Organismos Descentralizados, será similar a la establecida para la Administración Central. </a:t>
            </a:r>
          </a:p>
          <a:p>
            <a:pPr marL="0" indent="0" algn="just">
              <a:lnSpc>
                <a:spcPct val="120000"/>
              </a:lnSpc>
              <a:buNone/>
            </a:pPr>
            <a:r>
              <a:rPr lang="es-ES" sz="2600" dirty="0"/>
              <a:t>Se considerarse recursos del ejercicio presupuestario, a los recursos que se estime devengar, los provenientes de operaciones de crédito público y de donaciones, representen o no entradas de dinero efectivo, las contribuciones figurativas que reciban los Organismos Descentralizados, toda otra transacción que represente un incremento de los pasivos o una disminución de los activos financieros </a:t>
            </a:r>
            <a:r>
              <a:rPr lang="es-ES" sz="2600" dirty="0" smtClean="0"/>
              <a:t> </a:t>
            </a:r>
            <a:r>
              <a:rPr lang="es-ES" sz="2600" dirty="0"/>
              <a:t>y  los remanentes de ejercicios anteriores si </a:t>
            </a:r>
            <a:r>
              <a:rPr lang="es-ES" sz="2600" dirty="0" smtClean="0"/>
              <a:t>correspondiere.</a:t>
            </a:r>
            <a:endParaRPr lang="es-ES" sz="2600" dirty="0"/>
          </a:p>
          <a:p>
            <a:pPr algn="just"/>
            <a:endParaRPr lang="es-ES" dirty="0"/>
          </a:p>
          <a:p>
            <a:endParaRPr lang="es-AR" dirty="0"/>
          </a:p>
        </p:txBody>
      </p:sp>
    </p:spTree>
    <p:extLst>
      <p:ext uri="{BB962C8B-B14F-4D97-AF65-F5344CB8AC3E}">
        <p14:creationId xmlns:p14="http://schemas.microsoft.com/office/powerpoint/2010/main" val="276838067"/>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A3D94B-15CB-4BA5-9293-108B6D0EF134}"/>
              </a:ext>
            </a:extLst>
          </p:cNvPr>
          <p:cNvSpPr>
            <a:spLocks noGrp="1"/>
          </p:cNvSpPr>
          <p:nvPr>
            <p:ph type="title"/>
          </p:nvPr>
        </p:nvSpPr>
        <p:spPr>
          <a:xfrm>
            <a:off x="2231136" y="319233"/>
            <a:ext cx="7729728" cy="798740"/>
          </a:xfrm>
        </p:spPr>
        <p:txBody>
          <a:bodyPr/>
          <a:lstStyle/>
          <a:p>
            <a:r>
              <a:rPr lang="es-ES" dirty="0"/>
              <a:t>Etapas del Presupuesto</a:t>
            </a:r>
            <a:endParaRPr lang="es-AR" dirty="0"/>
          </a:p>
        </p:txBody>
      </p:sp>
      <p:sp>
        <p:nvSpPr>
          <p:cNvPr id="3" name="Marcador de contenido 2">
            <a:extLst>
              <a:ext uri="{FF2B5EF4-FFF2-40B4-BE49-F238E27FC236}">
                <a16:creationId xmlns:a16="http://schemas.microsoft.com/office/drawing/2014/main" id="{904097DC-2C22-4FCE-B76F-34AAF258E6F1}"/>
              </a:ext>
            </a:extLst>
          </p:cNvPr>
          <p:cNvSpPr>
            <a:spLocks noGrp="1"/>
          </p:cNvSpPr>
          <p:nvPr>
            <p:ph idx="1"/>
          </p:nvPr>
        </p:nvSpPr>
        <p:spPr>
          <a:xfrm>
            <a:off x="1721223" y="1479176"/>
            <a:ext cx="9466729" cy="5059591"/>
          </a:xfrm>
        </p:spPr>
        <p:txBody>
          <a:bodyPr anchor="ctr"/>
          <a:lstStyle/>
          <a:p>
            <a:pPr marL="342900" indent="-342900" algn="just">
              <a:lnSpc>
                <a:spcPct val="150000"/>
              </a:lnSpc>
              <a:buFont typeface="+mj-lt"/>
              <a:buAutoNum type="arabicParenR"/>
            </a:pPr>
            <a:r>
              <a:rPr lang="es-ES" b="1" dirty="0"/>
              <a:t>Formulación</a:t>
            </a:r>
            <a:r>
              <a:rPr lang="es-ES" dirty="0"/>
              <a:t>: Comienza discutiendo cuales serán las políticas presupuestarias que deberían terminar antes del 15 de septiembre de cada año con la remisión al Congreso de un Proyecto de Ley.</a:t>
            </a:r>
          </a:p>
          <a:p>
            <a:pPr marL="342900" indent="-342900" algn="just">
              <a:lnSpc>
                <a:spcPct val="150000"/>
              </a:lnSpc>
              <a:buFont typeface="+mj-lt"/>
              <a:buAutoNum type="arabicParenR"/>
            </a:pPr>
            <a:r>
              <a:rPr lang="es-ES" b="1" dirty="0"/>
              <a:t>Aprobación: </a:t>
            </a:r>
            <a:r>
              <a:rPr lang="es-ES" dirty="0"/>
              <a:t>Comienza con el estudio del Proyecto de Ley elevado y si todo se cumple en tiempo y forma debería concluir con la sanción de la misma.</a:t>
            </a:r>
          </a:p>
          <a:p>
            <a:pPr marL="342900" indent="-342900" algn="just">
              <a:lnSpc>
                <a:spcPct val="150000"/>
              </a:lnSpc>
              <a:buFont typeface="+mj-lt"/>
              <a:buAutoNum type="arabicParenR"/>
            </a:pPr>
            <a:r>
              <a:rPr lang="es-ES" b="1" dirty="0"/>
              <a:t>Ejecución: </a:t>
            </a:r>
            <a:r>
              <a:rPr lang="es-ES" dirty="0"/>
              <a:t>Comienza con la distribución equitativa de los créditos por parte del Jefe de Gabinete de Ministros, continúa con las acciones que hacen las distintas jurisdicciones y entidades y cierra el 31 de diciembre con el cierre de cuentas. </a:t>
            </a:r>
          </a:p>
          <a:p>
            <a:pPr marL="342900" indent="-342900" algn="just">
              <a:lnSpc>
                <a:spcPct val="150000"/>
              </a:lnSpc>
              <a:buFont typeface="+mj-lt"/>
              <a:buAutoNum type="arabicParenR"/>
            </a:pPr>
            <a:r>
              <a:rPr lang="es-ES" b="1" dirty="0"/>
              <a:t>Evaluación y Control: </a:t>
            </a:r>
            <a:r>
              <a:rPr lang="es-ES" dirty="0"/>
              <a:t>Está presente en todas esas etapas.</a:t>
            </a:r>
          </a:p>
          <a:p>
            <a:endParaRPr lang="es-AR" dirty="0"/>
          </a:p>
        </p:txBody>
      </p:sp>
    </p:spTree>
    <p:extLst>
      <p:ext uri="{BB962C8B-B14F-4D97-AF65-F5344CB8AC3E}">
        <p14:creationId xmlns:p14="http://schemas.microsoft.com/office/powerpoint/2010/main" val="1196329793"/>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1C062CC-9C9C-4E3F-B28F-625E831E7E0D}"/>
              </a:ext>
            </a:extLst>
          </p:cNvPr>
          <p:cNvSpPr>
            <a:spLocks noGrp="1"/>
          </p:cNvSpPr>
          <p:nvPr>
            <p:ph type="title"/>
          </p:nvPr>
        </p:nvSpPr>
        <p:spPr/>
        <p:txBody>
          <a:bodyPr/>
          <a:lstStyle/>
          <a:p>
            <a:pPr marL="514350" indent="-514350">
              <a:buFont typeface="+mj-lt"/>
              <a:buAutoNum type="arabicParenR"/>
            </a:pPr>
            <a:r>
              <a:rPr lang="es-AR" dirty="0"/>
              <a:t>FORMULACIÓN DEL PRESUPUESTO :</a:t>
            </a:r>
          </a:p>
        </p:txBody>
      </p:sp>
      <p:sp>
        <p:nvSpPr>
          <p:cNvPr id="3" name="Marcador de contenido 2">
            <a:extLst>
              <a:ext uri="{FF2B5EF4-FFF2-40B4-BE49-F238E27FC236}">
                <a16:creationId xmlns:a16="http://schemas.microsoft.com/office/drawing/2014/main" id="{719F9B18-61B1-4D44-9B3E-474D5F661584}"/>
              </a:ext>
            </a:extLst>
          </p:cNvPr>
          <p:cNvSpPr>
            <a:spLocks noGrp="1"/>
          </p:cNvSpPr>
          <p:nvPr>
            <p:ph idx="1"/>
          </p:nvPr>
        </p:nvSpPr>
        <p:spPr>
          <a:xfrm>
            <a:off x="1008529" y="2153412"/>
            <a:ext cx="10381130" cy="4247388"/>
          </a:xfrm>
        </p:spPr>
        <p:txBody>
          <a:bodyPr anchor="ctr"/>
          <a:lstStyle/>
          <a:p>
            <a:pPr marL="0" indent="0" algn="just">
              <a:lnSpc>
                <a:spcPct val="150000"/>
              </a:lnSpc>
              <a:buNone/>
            </a:pPr>
            <a:r>
              <a:rPr lang="es-ES" sz="2400" dirty="0"/>
              <a:t>En la etapa de Formulación el principal actor es el PE, el Jefe de Gabinete que es quien asume la responsabilidad en materia de presupuesto. También intervienen el Ministerio de Economía, la Secretaría de Hacienda, la Secretaría de Finanzas, la Subsecretaría de </a:t>
            </a:r>
            <a:r>
              <a:rPr lang="es-ES" sz="2400" dirty="0" smtClean="0"/>
              <a:t>Presupuesto</a:t>
            </a:r>
            <a:r>
              <a:rPr lang="es-ES" sz="2400" dirty="0"/>
              <a:t>, la ONP y todas las Organizaciones y Entidades que también participan en la formulación del presupuesto. </a:t>
            </a:r>
          </a:p>
          <a:p>
            <a:pPr marL="0" indent="0" algn="just">
              <a:lnSpc>
                <a:spcPct val="150000"/>
              </a:lnSpc>
              <a:buNone/>
            </a:pPr>
            <a:r>
              <a:rPr lang="es-ES" sz="2400" dirty="0"/>
              <a:t>La etapa de formulación se divide en 3 sub etapas:</a:t>
            </a:r>
          </a:p>
          <a:p>
            <a:endParaRPr lang="es-AR" dirty="0"/>
          </a:p>
        </p:txBody>
      </p:sp>
    </p:spTree>
    <p:extLst>
      <p:ext uri="{BB962C8B-B14F-4D97-AF65-F5344CB8AC3E}">
        <p14:creationId xmlns:p14="http://schemas.microsoft.com/office/powerpoint/2010/main" val="1168162912"/>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1E9944C-8DD0-46B7-B6C2-77F5821C7D4E}"/>
              </a:ext>
            </a:extLst>
          </p:cNvPr>
          <p:cNvSpPr>
            <a:spLocks noGrp="1"/>
          </p:cNvSpPr>
          <p:nvPr>
            <p:ph idx="1"/>
          </p:nvPr>
        </p:nvSpPr>
        <p:spPr>
          <a:xfrm>
            <a:off x="609600" y="833717"/>
            <a:ext cx="10972799" cy="6024283"/>
          </a:xfrm>
        </p:spPr>
        <p:txBody>
          <a:bodyPr anchor="ctr">
            <a:normAutofit lnSpcReduction="10000"/>
          </a:bodyPr>
          <a:lstStyle/>
          <a:p>
            <a:pPr marL="342900" indent="-342900" algn="just">
              <a:lnSpc>
                <a:spcPct val="150000"/>
              </a:lnSpc>
              <a:buAutoNum type="arabicPeriod"/>
            </a:pPr>
            <a:r>
              <a:rPr lang="es-ES" b="1" u="sng" dirty="0"/>
              <a:t>Discusión de las políticas previas:</a:t>
            </a:r>
          </a:p>
          <a:p>
            <a:pPr marL="0" indent="0" algn="just">
              <a:lnSpc>
                <a:spcPct val="150000"/>
              </a:lnSpc>
              <a:buNone/>
            </a:pPr>
            <a:r>
              <a:rPr lang="es-ES" dirty="0"/>
              <a:t>El PE define los lineamientos generales de política y se transmiten a las jurisdicciones vía ONP,  en ellas son recibidos por la autoridad superior, quien la trasmite a toda su dependencia, Secretarías, Subsecretarías, responsables de Programas, para elaborar la política de cada Jurisdicción.</a:t>
            </a:r>
          </a:p>
          <a:p>
            <a:pPr marL="0" indent="0" algn="just">
              <a:lnSpc>
                <a:spcPct val="150000"/>
              </a:lnSpc>
              <a:buNone/>
            </a:pPr>
            <a:r>
              <a:rPr lang="es-ES" dirty="0"/>
              <a:t>El gran desafío es la elaboración de una política común, única, uniforme y homogénea para todo el Sector Público Nacional. Para ello todos los organismos tienen que aplicar las mismas normas y cumplir los mismos procedimientos y después cada uno determinará sus objetivos.</a:t>
            </a:r>
          </a:p>
          <a:p>
            <a:pPr marL="0" indent="0" algn="just">
              <a:lnSpc>
                <a:spcPct val="150000"/>
              </a:lnSpc>
              <a:buNone/>
            </a:pPr>
            <a:r>
              <a:rPr lang="es-ES" dirty="0"/>
              <a:t>Para mejorar la calidad del presupuesto se implementó la elaboración de </a:t>
            </a:r>
            <a:r>
              <a:rPr lang="es-ES" b="1" i="1" dirty="0"/>
              <a:t>presupuestos preliminares</a:t>
            </a:r>
            <a:r>
              <a:rPr lang="es-ES" dirty="0"/>
              <a:t>, que son ejercicios de presupuestación previos a la elaboración del anteproyecto. A diferencia de estos,  no se remiten a la ONP y se trabajan en tres hipótesis, </a:t>
            </a:r>
            <a:r>
              <a:rPr lang="es-ES" b="1" i="1" dirty="0"/>
              <a:t>mínima, media y máxima</a:t>
            </a:r>
            <a:r>
              <a:rPr lang="es-ES" dirty="0"/>
              <a:t>.</a:t>
            </a:r>
          </a:p>
          <a:p>
            <a:pPr marL="0" indent="0" algn="just">
              <a:lnSpc>
                <a:spcPct val="150000"/>
              </a:lnSpc>
              <a:buNone/>
            </a:pPr>
            <a:r>
              <a:rPr lang="es-ES" dirty="0"/>
              <a:t>El presupuesto de mínima, son aquellos objetivos indispensables. La hipótesis de máxima, es que de acuerdo a mi capacidad de producción instalada yo puedo generar un aumento de esa capacidad instalada, pero siempre respetando el límite de realización, la posibilidad de realizarla, planteados estos dos escenarios como dos extremos, en el medio tenemos tantas posibilidades como voluntades de realizar escenarios tenga cada Organismo.</a:t>
            </a:r>
          </a:p>
          <a:p>
            <a:pPr algn="just"/>
            <a:endParaRPr lang="es-ES" dirty="0"/>
          </a:p>
          <a:p>
            <a:endParaRPr lang="es-AR" dirty="0"/>
          </a:p>
        </p:txBody>
      </p:sp>
    </p:spTree>
    <p:extLst>
      <p:ext uri="{BB962C8B-B14F-4D97-AF65-F5344CB8AC3E}">
        <p14:creationId xmlns:p14="http://schemas.microsoft.com/office/powerpoint/2010/main" val="2363422498"/>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FEABF57-4489-478D-BE5D-9AA4359FB44B}"/>
              </a:ext>
            </a:extLst>
          </p:cNvPr>
          <p:cNvSpPr>
            <a:spLocks noGrp="1"/>
          </p:cNvSpPr>
          <p:nvPr>
            <p:ph idx="1"/>
          </p:nvPr>
        </p:nvSpPr>
        <p:spPr>
          <a:xfrm>
            <a:off x="887506" y="309282"/>
            <a:ext cx="10434918" cy="6333565"/>
          </a:xfrm>
        </p:spPr>
        <p:txBody>
          <a:bodyPr anchor="ctr"/>
          <a:lstStyle/>
          <a:p>
            <a:pPr marL="0" indent="0" algn="just">
              <a:lnSpc>
                <a:spcPct val="150000"/>
              </a:lnSpc>
              <a:buNone/>
            </a:pPr>
            <a:r>
              <a:rPr lang="es-ES" b="1" u="sng" dirty="0"/>
              <a:t>2. Elaboración de los anteproyectos de recursos y gastos: </a:t>
            </a:r>
          </a:p>
          <a:p>
            <a:pPr marL="0" indent="0" algn="just">
              <a:lnSpc>
                <a:spcPct val="150000"/>
              </a:lnSpc>
              <a:buNone/>
            </a:pPr>
            <a:r>
              <a:rPr lang="es-ES" dirty="0"/>
              <a:t>El cálculo de los recursos se hace en forma centralizada, en la órbita de la Secretaría de Hacienda, con la participación de la </a:t>
            </a:r>
            <a:r>
              <a:rPr lang="es-ES" dirty="0" smtClean="0"/>
              <a:t>Secretaría </a:t>
            </a:r>
            <a:r>
              <a:rPr lang="es-ES" dirty="0"/>
              <a:t>de Programación Económica, la Tesorería General de la Nación y aquellos organismos que tienen actividades vinculadas con los recursos.</a:t>
            </a:r>
          </a:p>
          <a:p>
            <a:pPr marL="0" indent="0" algn="just">
              <a:lnSpc>
                <a:spcPct val="150000"/>
              </a:lnSpc>
              <a:buNone/>
            </a:pPr>
            <a:r>
              <a:rPr lang="es-ES" dirty="0"/>
              <a:t>Para asignar los recursos hay distintos métodos, no hay métodos únicos, hay métodos estadísticos que son con información histórica y un método directo con proyecciones concretas, estimación de lo que va a pasar. </a:t>
            </a:r>
          </a:p>
          <a:p>
            <a:pPr marL="0" indent="0" algn="just">
              <a:lnSpc>
                <a:spcPct val="150000"/>
              </a:lnSpc>
              <a:buNone/>
            </a:pPr>
            <a:r>
              <a:rPr lang="es-ES" dirty="0"/>
              <a:t>En función de las políticas presupuestarias y a los recursos que se calculan en forma centralizada, se le comunica a cada Jurisdicción los techos que son el límite de crédito con el que cuenta.</a:t>
            </a:r>
          </a:p>
          <a:p>
            <a:pPr marL="0" indent="0" algn="just">
              <a:lnSpc>
                <a:spcPct val="150000"/>
              </a:lnSpc>
              <a:buNone/>
            </a:pPr>
            <a:r>
              <a:rPr lang="es-ES" dirty="0"/>
              <a:t>Los límites se comunican a nivel de programa y de incisos y ahí cada jurisdicción y entidad comienza a elaborar su anteproyecto de gastos, lo comparan con el proyecto preliminar para realizar los ajustes al limite establecido y completa los formularios que después remitirá a la ONP, quien va a tener un lado el cálculo de los recursos y por el otro todos los anteproyectos presentados y con estos insumos comienza la elaboración del Proyecto de Ley de Presupuesto.</a:t>
            </a:r>
          </a:p>
          <a:p>
            <a:pPr marL="0" indent="0">
              <a:buNone/>
            </a:pPr>
            <a:endParaRPr lang="es-AR" dirty="0"/>
          </a:p>
        </p:txBody>
      </p:sp>
    </p:spTree>
    <p:extLst>
      <p:ext uri="{BB962C8B-B14F-4D97-AF65-F5344CB8AC3E}">
        <p14:creationId xmlns:p14="http://schemas.microsoft.com/office/powerpoint/2010/main" val="1699001784"/>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2C0E3E5-380E-4B10-914C-59741165D49E}"/>
              </a:ext>
            </a:extLst>
          </p:cNvPr>
          <p:cNvSpPr>
            <a:spLocks noGrp="1"/>
          </p:cNvSpPr>
          <p:nvPr>
            <p:ph idx="1"/>
          </p:nvPr>
        </p:nvSpPr>
        <p:spPr>
          <a:xfrm>
            <a:off x="340659" y="578223"/>
            <a:ext cx="11510681" cy="6602506"/>
          </a:xfrm>
        </p:spPr>
        <p:txBody>
          <a:bodyPr anchor="ctr">
            <a:normAutofit/>
          </a:bodyPr>
          <a:lstStyle/>
          <a:p>
            <a:pPr algn="just"/>
            <a:r>
              <a:rPr lang="es-ES" b="1" u="sng" dirty="0"/>
              <a:t>3. Elaboración del Proyecto de Ley : </a:t>
            </a:r>
          </a:p>
          <a:p>
            <a:pPr marL="0" indent="0" algn="just">
              <a:buNone/>
            </a:pPr>
            <a:r>
              <a:rPr lang="es-ES" dirty="0"/>
              <a:t>La ONP </a:t>
            </a:r>
            <a:r>
              <a:rPr lang="es-ES" dirty="0" smtClean="0"/>
              <a:t>al </a:t>
            </a:r>
            <a:r>
              <a:rPr lang="es-ES" dirty="0"/>
              <a:t>recibir los anteproyectos de presupuesto de cada jurisdicción o entidad, procede a efectuar los análisis correspondientes, verifica que sean coherentes con la política presupuestaria que se les remitió a cada jurisdicción o entidad. En caso que se produzcan discrepancias las mismas deben estar suficientemente fundamentadas y serán  objeto de consideración.  Sobre la base de los anteproyectos preparados por las jurisdicciones y organismos descentralizados, y con los ajustes que resulte necesario introducir, la ONP confeccionará el </a:t>
            </a:r>
            <a:r>
              <a:rPr lang="es-ES" dirty="0" smtClean="0"/>
              <a:t>Proyecto </a:t>
            </a:r>
            <a:r>
              <a:rPr lang="es-ES" dirty="0"/>
              <a:t>de </a:t>
            </a:r>
            <a:r>
              <a:rPr lang="es-ES" dirty="0" smtClean="0"/>
              <a:t>Ley </a:t>
            </a:r>
            <a:r>
              <a:rPr lang="es-ES" dirty="0"/>
              <a:t>de </a:t>
            </a:r>
            <a:r>
              <a:rPr lang="es-ES" dirty="0" smtClean="0"/>
              <a:t>Presupuesto </a:t>
            </a:r>
            <a:r>
              <a:rPr lang="es-ES" dirty="0"/>
              <a:t>G</a:t>
            </a:r>
            <a:r>
              <a:rPr lang="es-ES" dirty="0" smtClean="0"/>
              <a:t>eneral </a:t>
            </a:r>
            <a:r>
              <a:rPr lang="es-ES" dirty="0"/>
              <a:t>el cual deberá contener como mínimo, las siguientes informaciones: </a:t>
            </a:r>
          </a:p>
          <a:p>
            <a:pPr marL="0" indent="0" algn="just">
              <a:buNone/>
            </a:pPr>
            <a:r>
              <a:rPr lang="es-ES" dirty="0"/>
              <a:t>a) Presupuesto de recursos de la administración central y de cada uno de los organismos descentralizados, clasificados por rubros.</a:t>
            </a:r>
          </a:p>
          <a:p>
            <a:pPr marL="0" indent="0" algn="just">
              <a:buNone/>
            </a:pPr>
            <a:r>
              <a:rPr lang="es-ES" dirty="0"/>
              <a:t>b) Presupuestos de gastos de cada una de las jurisdicciones y de cada organismo descentralizado los que identificarán la producción y los créditos presupuestarios.</a:t>
            </a:r>
          </a:p>
          <a:p>
            <a:pPr marL="0" indent="0" algn="just">
              <a:buNone/>
            </a:pPr>
            <a:r>
              <a:rPr lang="es-ES" dirty="0"/>
              <a:t>c) Créditos presupuestarios asignados a cada uno de los proyectos de inversión que se prevén ejecutar;</a:t>
            </a:r>
          </a:p>
          <a:p>
            <a:pPr marL="0" indent="0" algn="just">
              <a:buNone/>
            </a:pPr>
            <a:r>
              <a:rPr lang="es-ES" dirty="0"/>
              <a:t>d) Resultados de las cuentas corriente y de capital para la Administración Central, para cada organismo descentralizado y para el total de la administración nacional.</a:t>
            </a:r>
          </a:p>
          <a:p>
            <a:pPr marL="0" indent="0" algn="just">
              <a:buNone/>
            </a:pPr>
            <a:endParaRPr lang="es-ES" dirty="0"/>
          </a:p>
          <a:p>
            <a:pPr marL="0" indent="0" algn="just">
              <a:buNone/>
            </a:pPr>
            <a:r>
              <a:rPr lang="es-ES" dirty="0"/>
              <a:t>El Poder Ejecutivo elevará el proyecto de ley de presupuesto a la Cámara de Diputados de la Nación, antes del 15 de setiembre del año anterior para el que regirá, acompañado de un mensaje que contenga una relación de los objetivos que se propone alcanzar y las explicaciones de la metodología utilizada para las estimaciones de recursos y para la determinación de las autorizaciones para gastar, así como las demás informaciones y elementos de juicio que estime oportunos.</a:t>
            </a:r>
          </a:p>
          <a:p>
            <a:pPr algn="just"/>
            <a:endParaRPr lang="es-ES" dirty="0"/>
          </a:p>
          <a:p>
            <a:pPr algn="just"/>
            <a:endParaRPr lang="es-AR" dirty="0"/>
          </a:p>
        </p:txBody>
      </p:sp>
    </p:spTree>
    <p:extLst>
      <p:ext uri="{BB962C8B-B14F-4D97-AF65-F5344CB8AC3E}">
        <p14:creationId xmlns:p14="http://schemas.microsoft.com/office/powerpoint/2010/main" val="3599027570"/>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5EFA5C-4E09-4195-812B-89DFB039EA27}"/>
              </a:ext>
            </a:extLst>
          </p:cNvPr>
          <p:cNvSpPr>
            <a:spLocks noGrp="1"/>
          </p:cNvSpPr>
          <p:nvPr>
            <p:ph type="title"/>
          </p:nvPr>
        </p:nvSpPr>
        <p:spPr>
          <a:xfrm>
            <a:off x="2039471" y="238551"/>
            <a:ext cx="7729728" cy="474143"/>
          </a:xfrm>
        </p:spPr>
        <p:txBody>
          <a:bodyPr>
            <a:noAutofit/>
          </a:bodyPr>
          <a:lstStyle/>
          <a:p>
            <a:r>
              <a:rPr lang="es-AR" sz="2400" dirty="0"/>
              <a:t>2-APROBACIÓN</a:t>
            </a:r>
          </a:p>
        </p:txBody>
      </p:sp>
      <p:sp>
        <p:nvSpPr>
          <p:cNvPr id="3" name="Marcador de contenido 2">
            <a:extLst>
              <a:ext uri="{FF2B5EF4-FFF2-40B4-BE49-F238E27FC236}">
                <a16:creationId xmlns:a16="http://schemas.microsoft.com/office/drawing/2014/main" id="{24E62488-A741-428D-812A-49960CCCF39A}"/>
              </a:ext>
            </a:extLst>
          </p:cNvPr>
          <p:cNvSpPr>
            <a:spLocks noGrp="1"/>
          </p:cNvSpPr>
          <p:nvPr>
            <p:ph idx="1"/>
          </p:nvPr>
        </p:nvSpPr>
        <p:spPr>
          <a:xfrm>
            <a:off x="470647" y="887506"/>
            <a:ext cx="11604812" cy="6347012"/>
          </a:xfrm>
        </p:spPr>
        <p:txBody>
          <a:bodyPr anchor="ctr">
            <a:normAutofit/>
          </a:bodyPr>
          <a:lstStyle/>
          <a:p>
            <a:pPr marL="0" indent="0" algn="just">
              <a:buNone/>
            </a:pPr>
            <a:r>
              <a:rPr lang="es-ES" dirty="0"/>
              <a:t>Este proceso se inicia con la presentación del PE del Proyecto de </a:t>
            </a:r>
            <a:r>
              <a:rPr lang="es-ES" dirty="0"/>
              <a:t>L</a:t>
            </a:r>
            <a:r>
              <a:rPr lang="es-ES" dirty="0" smtClean="0"/>
              <a:t>ey de </a:t>
            </a:r>
            <a:r>
              <a:rPr lang="es-ES" dirty="0"/>
              <a:t>Presupuesto ante el Congreso de la Nación, se registra y se remite a la Comisión de Presupuesto y Hacienda de la Cámara de Diputados quien efectúa el análisis del proyecto  y elabora un dictamen. Esta comisión esta facultada para </a:t>
            </a:r>
            <a:r>
              <a:rPr lang="es-ES" dirty="0" smtClean="0"/>
              <a:t>citar </a:t>
            </a:r>
            <a:r>
              <a:rPr lang="es-ES" dirty="0"/>
              <a:t>a Ministros, Secretarios y demás funcionarios del PE para pedir aclaraciones en los temas de su competencia o bien formular las preguntas por escritos que son remitidas al JGM y </a:t>
            </a:r>
            <a:r>
              <a:rPr lang="es-ES" dirty="0" smtClean="0"/>
              <a:t>este </a:t>
            </a:r>
            <a:r>
              <a:rPr lang="es-ES" dirty="0"/>
              <a:t>a quien corresponda. Al culminar la ronda de consultas esta comisión elabora un dictamen que puede ser único o bien uno por la mayoría y otro por la minoría. </a:t>
            </a:r>
          </a:p>
          <a:p>
            <a:pPr marL="0" indent="0" algn="just">
              <a:buNone/>
            </a:pPr>
            <a:r>
              <a:rPr lang="es-ES" dirty="0"/>
              <a:t>Una vez que se que se realiza este análisis, el dictamen sale de la Comisión y se lo envía para  a ser tratado en recinto, donde se somete a discusión el proyecto de ley en general y si no es rechazado se comienza la discusión en particular de cada articulo, donde pueden incorporarse nuevos artículos, modificarse otros y de no mediar </a:t>
            </a:r>
            <a:r>
              <a:rPr lang="es-ES" dirty="0" smtClean="0"/>
              <a:t>objeción, </a:t>
            </a:r>
            <a:r>
              <a:rPr lang="es-ES" dirty="0"/>
              <a:t>se aprueba la ley en particular y ya tiene media sanción.</a:t>
            </a:r>
          </a:p>
          <a:p>
            <a:pPr marL="0" indent="0" algn="just">
              <a:buNone/>
            </a:pPr>
            <a:r>
              <a:rPr lang="es-ES" dirty="0"/>
              <a:t>De ahí pasa a la Cámara de Senadores que es la cámara revisora, que realiza un procedimiento similar al anterior y si la aprueba el Senado se la remite al PE para que la promulgue.</a:t>
            </a:r>
          </a:p>
          <a:p>
            <a:pPr marL="0" indent="0" algn="just">
              <a:buNone/>
            </a:pPr>
            <a:r>
              <a:rPr lang="es-ES" dirty="0"/>
              <a:t>El PE puede aprobarla o vetarla, en el caso de veto este puede ser total o parcial. Si es un veto total vuelve otra vez a la Cámara de Diputados y en caso que la cámara vuelva a insistir con al mayoría que establece la CN de dos tercios de los votos la pasa a la cámara revisora e insiste con la misma mayoría, el proyecto se remite al PE para que directamente la promulgue.</a:t>
            </a:r>
          </a:p>
          <a:p>
            <a:pPr marL="0" indent="0" algn="just">
              <a:buNone/>
            </a:pPr>
            <a:r>
              <a:rPr lang="es-ES" dirty="0"/>
              <a:t>Si el veto fuera parcial la parte no observada se puede promulgar, siempre y cuando tenga autonomía normativa </a:t>
            </a:r>
            <a:r>
              <a:rPr lang="es-ES" dirty="0" smtClean="0"/>
              <a:t>que </a:t>
            </a:r>
            <a:r>
              <a:rPr lang="es-ES" dirty="0"/>
              <a:t>no altere el principio de unidad y el espíritu de la norma y a parte observada vuelve al Congreso para su tratamiento.</a:t>
            </a:r>
          </a:p>
          <a:p>
            <a:pPr marL="0" indent="0" algn="just">
              <a:buNone/>
            </a:pPr>
            <a:r>
              <a:rPr lang="es-ES" dirty="0"/>
              <a:t>Una vez promulgada la ley se pasa a la etapa de ejecución.</a:t>
            </a:r>
          </a:p>
          <a:p>
            <a:endParaRPr lang="es-AR" dirty="0"/>
          </a:p>
        </p:txBody>
      </p:sp>
    </p:spTree>
    <p:extLst>
      <p:ext uri="{BB962C8B-B14F-4D97-AF65-F5344CB8AC3E}">
        <p14:creationId xmlns:p14="http://schemas.microsoft.com/office/powerpoint/2010/main" val="1663849965"/>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C8ED8C-8DA7-4DC4-AE12-3D6073CE293D}"/>
              </a:ext>
            </a:extLst>
          </p:cNvPr>
          <p:cNvSpPr>
            <a:spLocks noGrp="1"/>
          </p:cNvSpPr>
          <p:nvPr>
            <p:ph type="title"/>
          </p:nvPr>
        </p:nvSpPr>
        <p:spPr>
          <a:xfrm>
            <a:off x="2231136" y="457200"/>
            <a:ext cx="7729728" cy="554826"/>
          </a:xfrm>
        </p:spPr>
        <p:txBody>
          <a:bodyPr>
            <a:normAutofit fontScale="90000"/>
          </a:bodyPr>
          <a:lstStyle/>
          <a:p>
            <a:r>
              <a:rPr lang="es-AR" dirty="0"/>
              <a:t>3-EJECUCIÓN DEL PRESUPUESTO </a:t>
            </a:r>
          </a:p>
        </p:txBody>
      </p:sp>
      <p:sp>
        <p:nvSpPr>
          <p:cNvPr id="3" name="Marcador de contenido 2">
            <a:extLst>
              <a:ext uri="{FF2B5EF4-FFF2-40B4-BE49-F238E27FC236}">
                <a16:creationId xmlns:a16="http://schemas.microsoft.com/office/drawing/2014/main" id="{27DA7099-797E-48D2-ADEF-2865DFE33383}"/>
              </a:ext>
            </a:extLst>
          </p:cNvPr>
          <p:cNvSpPr>
            <a:spLocks noGrp="1"/>
          </p:cNvSpPr>
          <p:nvPr>
            <p:ph idx="1"/>
          </p:nvPr>
        </p:nvSpPr>
        <p:spPr>
          <a:xfrm>
            <a:off x="797858" y="1200284"/>
            <a:ext cx="10596283" cy="5482903"/>
          </a:xfrm>
        </p:spPr>
        <p:txBody>
          <a:bodyPr anchor="ctr">
            <a:normAutofit fontScale="92500"/>
          </a:bodyPr>
          <a:lstStyle/>
          <a:p>
            <a:pPr marL="0" indent="0" algn="just">
              <a:lnSpc>
                <a:spcPct val="150000"/>
              </a:lnSpc>
              <a:buNone/>
            </a:pPr>
            <a:r>
              <a:rPr lang="es-ES" sz="2000" dirty="0"/>
              <a:t>Una vez sancionada y promulgada la ley el PE deberá decretar la distribución de los créditos para cada jurisdicción o entidad, hasta el mínimo nivel de expresión previsto en la clasificación por objeto de gasto.</a:t>
            </a:r>
          </a:p>
          <a:p>
            <a:pPr marL="0" indent="0" algn="just">
              <a:lnSpc>
                <a:spcPct val="150000"/>
              </a:lnSpc>
              <a:buNone/>
            </a:pPr>
            <a:r>
              <a:rPr lang="es-ES" sz="2000" dirty="0"/>
              <a:t>Asimismo, en la decisión administrativa se detallan los tipos de modificaciones que durante la ejecución se pueden realizar al presupuesto y que son necesarias para corregir desvíos o atender demandas no previstas, como así también quienes son </a:t>
            </a:r>
            <a:r>
              <a:rPr lang="es-ES" sz="2000" dirty="0" smtClean="0"/>
              <a:t>las </a:t>
            </a:r>
            <a:r>
              <a:rPr lang="es-ES" sz="2000" dirty="0"/>
              <a:t>autoridades responsables de llevarlas a cabo.</a:t>
            </a:r>
          </a:p>
          <a:p>
            <a:pPr marL="0" indent="0" algn="just">
              <a:lnSpc>
                <a:spcPct val="150000"/>
              </a:lnSpc>
              <a:buNone/>
            </a:pPr>
            <a:r>
              <a:rPr lang="es-ES" sz="2000" dirty="0"/>
              <a:t>Ejecutar un presupuesto significa poner en marcha todo el aparato estatal para producir los bienes y servicios públicos que le permiten cumplir con los objetivos de Gobierno y satisfacer las necesidades públicas. </a:t>
            </a:r>
          </a:p>
          <a:p>
            <a:pPr marL="0" indent="0" algn="just">
              <a:lnSpc>
                <a:spcPct val="150000"/>
              </a:lnSpc>
              <a:buNone/>
            </a:pPr>
            <a:r>
              <a:rPr lang="es-ES" sz="2000" dirty="0"/>
              <a:t>La ejecución va a tratar de registrar la producción de esos bienes y servicios para cumplir los objetivos y en términos financieros el ingreso de los recursos y la salida del dinero.</a:t>
            </a:r>
          </a:p>
          <a:p>
            <a:endParaRPr lang="es-AR" dirty="0"/>
          </a:p>
        </p:txBody>
      </p:sp>
    </p:spTree>
    <p:extLst>
      <p:ext uri="{BB962C8B-B14F-4D97-AF65-F5344CB8AC3E}">
        <p14:creationId xmlns:p14="http://schemas.microsoft.com/office/powerpoint/2010/main" val="1521329541"/>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CDB362C-8CD5-43F7-A7C9-C88B9A7E3DDF}"/>
              </a:ext>
            </a:extLst>
          </p:cNvPr>
          <p:cNvSpPr>
            <a:spLocks noGrp="1"/>
          </p:cNvSpPr>
          <p:nvPr>
            <p:ph idx="1"/>
          </p:nvPr>
        </p:nvSpPr>
        <p:spPr>
          <a:xfrm>
            <a:off x="589429" y="336178"/>
            <a:ext cx="11013141" cy="6521822"/>
          </a:xfrm>
        </p:spPr>
        <p:txBody>
          <a:bodyPr anchor="ctr">
            <a:normAutofit/>
          </a:bodyPr>
          <a:lstStyle/>
          <a:p>
            <a:pPr marL="0" indent="0" algn="just">
              <a:lnSpc>
                <a:spcPct val="150000"/>
              </a:lnSpc>
              <a:buNone/>
            </a:pPr>
            <a:r>
              <a:rPr lang="es-ES" dirty="0"/>
              <a:t>Los créditos aprobados en la ley de presupuestos son el límite máximo para poder gastar, esto significa que ninguna jurisdicción va a poder gastar más allá del monto que le fija la </a:t>
            </a:r>
            <a:r>
              <a:rPr lang="es-ES" dirty="0" smtClean="0"/>
              <a:t>Ley. La </a:t>
            </a:r>
            <a:r>
              <a:rPr lang="es-ES" dirty="0"/>
              <a:t>ejecución de gastos está sujeta a la condición de no superar el monto de los recursos recaudados durante el ejercicio.</a:t>
            </a:r>
          </a:p>
          <a:p>
            <a:pPr marL="0" indent="0" algn="just">
              <a:lnSpc>
                <a:spcPct val="150000"/>
              </a:lnSpc>
              <a:buNone/>
            </a:pPr>
            <a:r>
              <a:rPr lang="es-ES" dirty="0"/>
              <a:t>En cuanto a los recursos es estimativo, lo que prevé la Ley es lo que se esperaba recaudar en función al sistema tributario vigente.</a:t>
            </a:r>
          </a:p>
          <a:p>
            <a:pPr marL="0" indent="0" algn="just">
              <a:lnSpc>
                <a:spcPct val="150000"/>
              </a:lnSpc>
              <a:buNone/>
            </a:pPr>
            <a:r>
              <a:rPr lang="es-ES" dirty="0"/>
              <a:t>Las jurisdicciones y entidades comprendidas en esta Ley están obligadas a llevar los registros de ejecución presupuestaria en las condiciones que les fije la reglamentación.</a:t>
            </a:r>
          </a:p>
          <a:p>
            <a:pPr marL="0" indent="0" algn="just">
              <a:lnSpc>
                <a:spcPct val="150000"/>
              </a:lnSpc>
              <a:buNone/>
            </a:pPr>
            <a:r>
              <a:rPr lang="es-ES" dirty="0"/>
              <a:t>La Ley habla que, </a:t>
            </a:r>
            <a:r>
              <a:rPr lang="es-ES" b="1" i="1" dirty="0"/>
              <a:t>en materia de gastos</a:t>
            </a:r>
            <a:r>
              <a:rPr lang="es-ES" dirty="0"/>
              <a:t>, el </a:t>
            </a:r>
            <a:r>
              <a:rPr lang="es-ES" b="1" i="1" dirty="0"/>
              <a:t>registro mínimo son compromisos, devengado y pagado </a:t>
            </a:r>
            <a:r>
              <a:rPr lang="es-ES" dirty="0"/>
              <a:t>y en </a:t>
            </a:r>
            <a:r>
              <a:rPr lang="es-ES" b="1" i="1" dirty="0"/>
              <a:t>materia de recursos, liquidación devengada y percibido</a:t>
            </a:r>
            <a:r>
              <a:rPr lang="es-ES" dirty="0"/>
              <a:t> (ingresa el dinero en las arcas del Tesoro). </a:t>
            </a:r>
          </a:p>
          <a:p>
            <a:pPr marL="0" indent="0" algn="just">
              <a:lnSpc>
                <a:spcPct val="150000"/>
              </a:lnSpc>
              <a:buNone/>
            </a:pPr>
            <a:r>
              <a:rPr lang="es-ES" dirty="0"/>
              <a:t>En un subsidio los criterios cambian porque no hay una obligación de una contraprestación, hay una estimación de que sujetos van a ser beneficiarios, entonces comenzamos el proceso de identificación, el funcionario competente autoriza el padrón elegido, emite el acto administrativo correspondiente y se puede registrar el compromiso, después estos sujetos tendrán que cumplir determinados requisitos, presentar el DNI, un certificado etc., cumplido los requisitos y la autoridad competente dice páguese a NN, ahí se reconoce el derecho, y tenemos el Devengado.</a:t>
            </a:r>
          </a:p>
          <a:p>
            <a:endParaRPr lang="es-AR" dirty="0"/>
          </a:p>
        </p:txBody>
      </p:sp>
    </p:spTree>
    <p:extLst>
      <p:ext uri="{BB962C8B-B14F-4D97-AF65-F5344CB8AC3E}">
        <p14:creationId xmlns:p14="http://schemas.microsoft.com/office/powerpoint/2010/main" val="1588375404"/>
      </p:ext>
    </p:extLst>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58405291-C1EC-47A5-95AB-07075D532342}"/>
              </a:ext>
            </a:extLst>
          </p:cNvPr>
          <p:cNvSpPr>
            <a:spLocks noGrp="1"/>
          </p:cNvSpPr>
          <p:nvPr>
            <p:ph idx="1"/>
          </p:nvPr>
        </p:nvSpPr>
        <p:spPr>
          <a:xfrm>
            <a:off x="389965" y="403412"/>
            <a:ext cx="11389659" cy="6347012"/>
          </a:xfrm>
        </p:spPr>
        <p:txBody>
          <a:bodyPr anchor="ctr">
            <a:normAutofit fontScale="92500" lnSpcReduction="20000"/>
          </a:bodyPr>
          <a:lstStyle/>
          <a:p>
            <a:pPr marL="0" indent="0" algn="just">
              <a:lnSpc>
                <a:spcPct val="150000"/>
              </a:lnSpc>
              <a:buNone/>
            </a:pPr>
            <a:r>
              <a:rPr lang="es-ES" sz="2000" b="1" i="1" dirty="0"/>
              <a:t>Art. 31. — Se considera gastado un crédito, y por lo tanto ejecutado el presupuesto de dicho concepto, cuando queda afectado definitivamente al devengarse un gasto. </a:t>
            </a:r>
          </a:p>
          <a:p>
            <a:pPr marL="0" indent="0" algn="just">
              <a:lnSpc>
                <a:spcPct val="150000"/>
              </a:lnSpc>
              <a:buNone/>
            </a:pPr>
            <a:r>
              <a:rPr lang="es-ES" sz="2000" dirty="0"/>
              <a:t>Acá la Ley me marca cuándo un crédito se considera gastado y afectado definitivamente y es cuando el </a:t>
            </a:r>
            <a:r>
              <a:rPr lang="es-ES" sz="2000" dirty="0" smtClean="0"/>
              <a:t>Estado </a:t>
            </a:r>
            <a:r>
              <a:rPr lang="es-ES" sz="2000" dirty="0"/>
              <a:t>reconoce una obligación y un derecho a favor de un tercero en ese momento se considera afectado definitivamente el crédito, por lo tanto, los dos registros anteriores son afectaciones provisorias, el compromiso es una afectación provisoria, el devengado es la afectación definitiva.</a:t>
            </a:r>
          </a:p>
          <a:p>
            <a:pPr marL="0" indent="0" algn="just">
              <a:lnSpc>
                <a:spcPct val="150000"/>
              </a:lnSpc>
              <a:buNone/>
            </a:pPr>
            <a:r>
              <a:rPr lang="es-ES" sz="2000" dirty="0"/>
              <a:t>El pago se registra cuando con una orden de pago el tesorero va a emitir el libramiento que puede ser con cheque, pero los cheque se utilizan para el manejo del fondo rotatorio, generalmente el Estado paga con transferencia a través de la cuenta única del tesoro puede variar según el tipo de gasto, pero una cosa es el compromiso otra el devengado y otra el pago.</a:t>
            </a:r>
          </a:p>
          <a:p>
            <a:pPr marL="0" indent="0" algn="just">
              <a:lnSpc>
                <a:spcPct val="150000"/>
              </a:lnSpc>
              <a:buNone/>
            </a:pPr>
            <a:r>
              <a:rPr lang="es-ES" sz="2000" dirty="0"/>
              <a:t>En el caso de los recursos, cuando alguien reconoce una obligación hacia el </a:t>
            </a:r>
            <a:r>
              <a:rPr lang="es-ES" sz="2000" dirty="0" smtClean="0"/>
              <a:t>Estado </a:t>
            </a:r>
            <a:r>
              <a:rPr lang="es-ES" sz="2000" dirty="0"/>
              <a:t>y éste tiene un derecho a su favor ahí registramos el devengado y cuando ingresan los fondos registraremos el percibido. Ej. Si el Estado vende un bien, cuando entregue ese bien se generará el Devengado y cuando el individuo pague se registrará el </a:t>
            </a:r>
            <a:r>
              <a:rPr lang="es-ES" sz="2000" dirty="0" smtClean="0"/>
              <a:t>Percibido. </a:t>
            </a:r>
            <a:r>
              <a:rPr lang="es-ES" sz="2000" dirty="0"/>
              <a:t>El registro más importante en materia de recursos es el percibido porque como indica la Ley cuando dice no se pueden comprometer gastos sin recursos disponibles.</a:t>
            </a:r>
          </a:p>
          <a:p>
            <a:pPr algn="just"/>
            <a:endParaRPr lang="es-AR" dirty="0"/>
          </a:p>
        </p:txBody>
      </p:sp>
    </p:spTree>
    <p:extLst>
      <p:ext uri="{BB962C8B-B14F-4D97-AF65-F5344CB8AC3E}">
        <p14:creationId xmlns:p14="http://schemas.microsoft.com/office/powerpoint/2010/main" val="1334524515"/>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614F1D-9512-4774-A241-3F05016BFD6B}"/>
              </a:ext>
            </a:extLst>
          </p:cNvPr>
          <p:cNvSpPr>
            <a:spLocks noGrp="1"/>
          </p:cNvSpPr>
          <p:nvPr>
            <p:ph type="title"/>
          </p:nvPr>
        </p:nvSpPr>
        <p:spPr>
          <a:xfrm>
            <a:off x="2231136" y="305786"/>
            <a:ext cx="7729728" cy="812187"/>
          </a:xfrm>
        </p:spPr>
        <p:txBody>
          <a:bodyPr/>
          <a:lstStyle/>
          <a:p>
            <a:r>
              <a:rPr lang="es-ES" dirty="0"/>
              <a:t>Presupuesto</a:t>
            </a:r>
            <a:endParaRPr lang="es-AR" dirty="0"/>
          </a:p>
        </p:txBody>
      </p:sp>
      <p:sp>
        <p:nvSpPr>
          <p:cNvPr id="3" name="Marcador de contenido 2">
            <a:extLst>
              <a:ext uri="{FF2B5EF4-FFF2-40B4-BE49-F238E27FC236}">
                <a16:creationId xmlns:a16="http://schemas.microsoft.com/office/drawing/2014/main" id="{8F4E3192-4B00-4A31-BED5-78382B39FB79}"/>
              </a:ext>
            </a:extLst>
          </p:cNvPr>
          <p:cNvSpPr>
            <a:spLocks noGrp="1"/>
          </p:cNvSpPr>
          <p:nvPr>
            <p:ph idx="1"/>
          </p:nvPr>
        </p:nvSpPr>
        <p:spPr>
          <a:xfrm>
            <a:off x="618565" y="1344707"/>
            <a:ext cx="10905563" cy="5207507"/>
          </a:xfrm>
        </p:spPr>
        <p:txBody>
          <a:bodyPr anchor="ctr">
            <a:normAutofit fontScale="92500"/>
          </a:bodyPr>
          <a:lstStyle/>
          <a:p>
            <a:pPr marL="0" indent="0" algn="just">
              <a:lnSpc>
                <a:spcPct val="150000"/>
              </a:lnSpc>
              <a:buNone/>
            </a:pPr>
            <a:r>
              <a:rPr lang="es-ES" sz="2000" dirty="0"/>
              <a:t>El presupuesto es la planificación de la actividad financiera del Estado, formalmente esta planificación adquiere el rango de ley cuando los legisladores aprueban el presupuesto. Los fines consagrados en esa ley son necesidades públicas que el </a:t>
            </a:r>
            <a:r>
              <a:rPr lang="es-ES" sz="2000" dirty="0" smtClean="0"/>
              <a:t>Estado </a:t>
            </a:r>
            <a:r>
              <a:rPr lang="es-ES" sz="2000" dirty="0"/>
              <a:t>toma como compromiso.</a:t>
            </a:r>
          </a:p>
          <a:p>
            <a:pPr marL="0" indent="0" algn="just">
              <a:lnSpc>
                <a:spcPct val="150000"/>
              </a:lnSpc>
              <a:buNone/>
            </a:pPr>
            <a:r>
              <a:rPr lang="es-ES" sz="2000" dirty="0"/>
              <a:t>El Estado tiene un fin por cumplir y eso nos marca una </a:t>
            </a:r>
            <a:r>
              <a:rPr lang="es-ES" sz="2000" dirty="0" smtClean="0"/>
              <a:t>carencia, </a:t>
            </a:r>
            <a:r>
              <a:rPr lang="es-ES" sz="2000" dirty="0"/>
              <a:t>que es una necesidad pública. Para cubrir esa necesidad va a realizar una actividad que se materializa en la provisión de bienes y servicios, necesitando para eso, recursos que aplica a través del gasto. Todo esto se plasma en el Presupuesto que nos dice que va a hacer el </a:t>
            </a:r>
            <a:r>
              <a:rPr lang="es-ES" sz="2000" dirty="0" smtClean="0"/>
              <a:t>Estado</a:t>
            </a:r>
            <a:r>
              <a:rPr lang="es-ES" sz="2000" dirty="0"/>
              <a:t>, con que recursos cuenta, como los va a utilizar, cuanto destina a cada finalidad del gobierno.</a:t>
            </a:r>
          </a:p>
          <a:p>
            <a:pPr marL="0" indent="0" algn="just">
              <a:lnSpc>
                <a:spcPct val="150000"/>
              </a:lnSpc>
              <a:buNone/>
            </a:pPr>
            <a:r>
              <a:rPr lang="es-ES" sz="2000" b="1" dirty="0"/>
              <a:t>El presupuesto tiene un doble contenido:</a:t>
            </a:r>
            <a:r>
              <a:rPr lang="es-ES" sz="2000" dirty="0"/>
              <a:t> </a:t>
            </a:r>
          </a:p>
          <a:p>
            <a:pPr marL="0" indent="0" algn="just">
              <a:lnSpc>
                <a:spcPct val="150000"/>
              </a:lnSpc>
              <a:buNone/>
            </a:pPr>
            <a:r>
              <a:rPr lang="es-ES" sz="2000" b="1" dirty="0"/>
              <a:t>Físico: </a:t>
            </a:r>
            <a:r>
              <a:rPr lang="es-ES" sz="2000" dirty="0"/>
              <a:t>tiene que ver con los fines y el cumplimiento de los objetivos</a:t>
            </a:r>
          </a:p>
          <a:p>
            <a:pPr marL="0" indent="0" algn="just">
              <a:lnSpc>
                <a:spcPct val="150000"/>
              </a:lnSpc>
              <a:buNone/>
            </a:pPr>
            <a:r>
              <a:rPr lang="es-ES" sz="2000" b="1" dirty="0"/>
              <a:t>Financiero: </a:t>
            </a:r>
            <a:r>
              <a:rPr lang="es-ES" sz="2000" dirty="0"/>
              <a:t>tiene que ver con la estimación de los recursos y la autorización de los gastos</a:t>
            </a:r>
          </a:p>
          <a:p>
            <a:pPr algn="just"/>
            <a:endParaRPr lang="es-AR" dirty="0"/>
          </a:p>
        </p:txBody>
      </p:sp>
    </p:spTree>
    <p:extLst>
      <p:ext uri="{BB962C8B-B14F-4D97-AF65-F5344CB8AC3E}">
        <p14:creationId xmlns:p14="http://schemas.microsoft.com/office/powerpoint/2010/main" val="1360626676"/>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3C3A37-C5DF-4E66-908E-80BF906C4EFA}"/>
              </a:ext>
            </a:extLst>
          </p:cNvPr>
          <p:cNvSpPr>
            <a:spLocks noGrp="1"/>
          </p:cNvSpPr>
          <p:nvPr>
            <p:ph type="title"/>
          </p:nvPr>
        </p:nvSpPr>
        <p:spPr>
          <a:xfrm>
            <a:off x="712694" y="440257"/>
            <a:ext cx="10448365" cy="756532"/>
          </a:xfrm>
        </p:spPr>
        <p:txBody>
          <a:bodyPr>
            <a:normAutofit/>
          </a:bodyPr>
          <a:lstStyle/>
          <a:p>
            <a:r>
              <a:rPr lang="es-ES" sz="2000" dirty="0"/>
              <a:t>LAS PRINCIPALES CARACTERÍSTICAS DE LAS ETAPAS DE LOS GASTOS</a:t>
            </a:r>
            <a:endParaRPr lang="es-AR" sz="2000" dirty="0"/>
          </a:p>
        </p:txBody>
      </p:sp>
      <p:sp>
        <p:nvSpPr>
          <p:cNvPr id="3" name="Marcador de contenido 2">
            <a:extLst>
              <a:ext uri="{FF2B5EF4-FFF2-40B4-BE49-F238E27FC236}">
                <a16:creationId xmlns:a16="http://schemas.microsoft.com/office/drawing/2014/main" id="{520DD8BD-6AD7-4B70-82F7-92BF57FA2CB4}"/>
              </a:ext>
            </a:extLst>
          </p:cNvPr>
          <p:cNvSpPr>
            <a:spLocks noGrp="1"/>
          </p:cNvSpPr>
          <p:nvPr>
            <p:ph idx="1"/>
          </p:nvPr>
        </p:nvSpPr>
        <p:spPr>
          <a:xfrm>
            <a:off x="712693" y="1425387"/>
            <a:ext cx="10959353" cy="4992355"/>
          </a:xfrm>
        </p:spPr>
        <p:txBody>
          <a:bodyPr anchor="ctr">
            <a:normAutofit/>
          </a:bodyPr>
          <a:lstStyle/>
          <a:p>
            <a:pPr marL="0" indent="0" algn="just">
              <a:lnSpc>
                <a:spcPct val="150000"/>
              </a:lnSpc>
              <a:buNone/>
            </a:pPr>
            <a:r>
              <a:rPr lang="es-ES" dirty="0"/>
              <a:t>1.- </a:t>
            </a:r>
            <a:r>
              <a:rPr lang="es-ES" b="1" dirty="0"/>
              <a:t>COMPROMISO</a:t>
            </a:r>
            <a:r>
              <a:rPr lang="es-ES" dirty="0"/>
              <a:t>: El registro del compromiso se utilizará como mecanismo para afectar preventivamente la disponibilidad de los créditos presupuestarios y opera cuando:</a:t>
            </a:r>
          </a:p>
          <a:p>
            <a:pPr marL="0" indent="0" algn="just">
              <a:lnSpc>
                <a:spcPct val="150000"/>
              </a:lnSpc>
              <a:buNone/>
            </a:pPr>
            <a:r>
              <a:rPr lang="es-ES" dirty="0"/>
              <a:t>a) El origen de una relación jurídica con terceros que producirá una futura salida de fondos u otros valores, sea para cancelar una deuda o para su aplicación al pago de un bien o de un servicio determinado. </a:t>
            </a:r>
          </a:p>
          <a:p>
            <a:pPr marL="0" indent="0" algn="just">
              <a:lnSpc>
                <a:spcPct val="150000"/>
              </a:lnSpc>
              <a:buNone/>
            </a:pPr>
            <a:r>
              <a:rPr lang="es-ES" dirty="0"/>
              <a:t>b) La aprobación, por parte de un funcionario competente, de la aplicación de recursos por un concepto e importe determinados y de la tramitación administrativa cumplida. </a:t>
            </a:r>
          </a:p>
          <a:p>
            <a:pPr marL="0" indent="0" algn="just">
              <a:lnSpc>
                <a:spcPct val="150000"/>
              </a:lnSpc>
              <a:buNone/>
            </a:pPr>
            <a:r>
              <a:rPr lang="es-ES" dirty="0"/>
              <a:t>c) La identificación de la persona física o jurídica con la cual se establece la relación que da origen al compromiso, así como la especie y cantidad de los bienes o servicios a recibir, o, el carácter de los gastos sin contraprestación. </a:t>
            </a:r>
          </a:p>
          <a:p>
            <a:pPr marL="0" indent="0" algn="just">
              <a:lnSpc>
                <a:spcPct val="150000"/>
              </a:lnSpc>
              <a:buNone/>
            </a:pPr>
            <a:r>
              <a:rPr lang="es-ES" dirty="0"/>
              <a:t>d) La afectación del crédito presupuestario que corresponde en razón de un concepto de gasto. </a:t>
            </a:r>
          </a:p>
          <a:p>
            <a:endParaRPr lang="es-AR" dirty="0"/>
          </a:p>
        </p:txBody>
      </p:sp>
    </p:spTree>
    <p:extLst>
      <p:ext uri="{BB962C8B-B14F-4D97-AF65-F5344CB8AC3E}">
        <p14:creationId xmlns:p14="http://schemas.microsoft.com/office/powerpoint/2010/main" val="1004005930"/>
      </p:ext>
    </p:extLst>
  </p:cSld>
  <p:clrMapOvr>
    <a:masterClrMapping/>
  </p:clrMapOvr>
  <p:transition spd="slow">
    <p:push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D0C7E23-7837-4653-BFDB-8236125A3EE1}"/>
              </a:ext>
            </a:extLst>
          </p:cNvPr>
          <p:cNvSpPr>
            <a:spLocks noGrp="1"/>
          </p:cNvSpPr>
          <p:nvPr>
            <p:ph idx="1"/>
          </p:nvPr>
        </p:nvSpPr>
        <p:spPr>
          <a:xfrm>
            <a:off x="645458" y="416859"/>
            <a:ext cx="11134165" cy="6064623"/>
          </a:xfrm>
        </p:spPr>
        <p:txBody>
          <a:bodyPr anchor="ctr">
            <a:normAutofit fontScale="92500"/>
          </a:bodyPr>
          <a:lstStyle/>
          <a:p>
            <a:pPr marL="0" indent="0" algn="just">
              <a:lnSpc>
                <a:spcPct val="150000"/>
              </a:lnSpc>
              <a:buNone/>
            </a:pPr>
            <a:r>
              <a:rPr lang="es-ES" sz="2400" b="1" dirty="0"/>
              <a:t>2.- DEVENGADO, </a:t>
            </a:r>
            <a:r>
              <a:rPr lang="es-ES" sz="2400" dirty="0"/>
              <a:t>implica:</a:t>
            </a:r>
          </a:p>
          <a:p>
            <a:pPr marL="0" indent="0" algn="just">
              <a:lnSpc>
                <a:spcPct val="150000"/>
              </a:lnSpc>
              <a:buNone/>
            </a:pPr>
            <a:r>
              <a:rPr lang="es-ES" sz="2400" dirty="0"/>
              <a:t>a) El surgimiento de una obligación de pago mediante la recepción de conformidad de bienes o servicios oportunamente contratados o por haberse cumplido los requisitos administrativos dispuestos para los casos de gastos sin contraprestación. </a:t>
            </a:r>
          </a:p>
          <a:p>
            <a:pPr marL="0" indent="0" algn="just">
              <a:lnSpc>
                <a:spcPct val="150000"/>
              </a:lnSpc>
              <a:buNone/>
            </a:pPr>
            <a:r>
              <a:rPr lang="es-ES" sz="2400" dirty="0"/>
              <a:t>b) La liquidación del gasto, previa verificación de los requisitos documentales, la emisión de la respectiva orden de pago dentro de los tres días hábiles de producido el devengamiento. </a:t>
            </a:r>
          </a:p>
          <a:p>
            <a:pPr marL="0" indent="0" algn="just">
              <a:lnSpc>
                <a:spcPct val="150000"/>
              </a:lnSpc>
              <a:buNone/>
            </a:pPr>
            <a:r>
              <a:rPr lang="es-ES" sz="2400" dirty="0"/>
              <a:t>c) La afectación definitiva del crédito presupuestario que corresponde. </a:t>
            </a:r>
          </a:p>
          <a:p>
            <a:pPr marL="0" indent="0" algn="just">
              <a:lnSpc>
                <a:spcPct val="150000"/>
              </a:lnSpc>
              <a:buNone/>
            </a:pPr>
            <a:r>
              <a:rPr lang="es-ES" sz="2400" dirty="0"/>
              <a:t>d) Una modificación cualitativa y cuantitativa en la composición del patrimonio de la respectiva jurisdicción o entidad, originada por transacciones con gravitación económica y/o incidencia financiera. </a:t>
            </a:r>
          </a:p>
          <a:p>
            <a:endParaRPr lang="es-AR" dirty="0"/>
          </a:p>
        </p:txBody>
      </p:sp>
    </p:spTree>
    <p:extLst>
      <p:ext uri="{BB962C8B-B14F-4D97-AF65-F5344CB8AC3E}">
        <p14:creationId xmlns:p14="http://schemas.microsoft.com/office/powerpoint/2010/main" val="1546567785"/>
      </p:ext>
    </p:extLst>
  </p:cSld>
  <p:clrMapOvr>
    <a:masterClrMapping/>
  </p:clrMapOvr>
  <p:transition spd="slow">
    <p:push di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B1BD6B0-2103-4BE1-9591-F2A0E2D1FD99}"/>
              </a:ext>
            </a:extLst>
          </p:cNvPr>
          <p:cNvSpPr>
            <a:spLocks noGrp="1"/>
          </p:cNvSpPr>
          <p:nvPr>
            <p:ph idx="1"/>
          </p:nvPr>
        </p:nvSpPr>
        <p:spPr>
          <a:xfrm>
            <a:off x="363072" y="322729"/>
            <a:ext cx="11497234" cy="6427695"/>
          </a:xfrm>
        </p:spPr>
        <p:txBody>
          <a:bodyPr anchor="ctr">
            <a:normAutofit/>
          </a:bodyPr>
          <a:lstStyle/>
          <a:p>
            <a:pPr marL="0" indent="0" algn="just">
              <a:lnSpc>
                <a:spcPct val="150000"/>
              </a:lnSpc>
              <a:buNone/>
            </a:pPr>
            <a:r>
              <a:rPr lang="es-ES" sz="2000" b="1" u="sng" dirty="0"/>
              <a:t>Se produce el devengamiento de recursos, cuando: </a:t>
            </a:r>
          </a:p>
          <a:p>
            <a:pPr marL="457200" indent="-457200" algn="just">
              <a:lnSpc>
                <a:spcPct val="150000"/>
              </a:lnSpc>
              <a:buAutoNum type="alphaLcParenR"/>
            </a:pPr>
            <a:r>
              <a:rPr lang="es-ES" sz="2000" dirty="0"/>
              <a:t>Por una relación jurídica se establece un derecho de cobro a favor de las jurisdicciones o entidades de la Administración Nacional y, simultáneamente, una obligación de pago por parte de personas físicas o jurídicas, sean públicas o privadas. </a:t>
            </a:r>
          </a:p>
          <a:p>
            <a:pPr marL="457200" indent="-457200" algn="just">
              <a:lnSpc>
                <a:spcPct val="150000"/>
              </a:lnSpc>
              <a:buAutoNum type="alphaLcParenR"/>
            </a:pPr>
            <a:r>
              <a:rPr lang="es-ES" sz="2000" dirty="0"/>
              <a:t>Se produce la percepción o recaudación de un recurso en el momento en que los fondos resultantes ingresan o se ponen a disposición de una oficina recaudadora, de un agente del Tesoro Nacional, o de cualquier otro funcionario facultado para recibirlos.</a:t>
            </a:r>
          </a:p>
          <a:p>
            <a:pPr marL="0" indent="0" algn="just">
              <a:lnSpc>
                <a:spcPct val="150000"/>
              </a:lnSpc>
              <a:buNone/>
            </a:pPr>
            <a:r>
              <a:rPr lang="es-ES" sz="2000" dirty="0"/>
              <a:t>No se podrán adquirir compromisos para los cuales no quedan saldos disponibles de créditos presupuestarios, ni disponer de los créditos para una finalidad distinta a la prevista.</a:t>
            </a:r>
          </a:p>
          <a:p>
            <a:pPr marL="0" indent="0" algn="just">
              <a:lnSpc>
                <a:spcPct val="150000"/>
              </a:lnSpc>
              <a:buNone/>
            </a:pPr>
            <a:endParaRPr lang="es-ES" sz="2000" dirty="0"/>
          </a:p>
          <a:p>
            <a:pPr marL="0" indent="0" algn="just">
              <a:lnSpc>
                <a:spcPct val="150000"/>
              </a:lnSpc>
              <a:buNone/>
            </a:pPr>
            <a:r>
              <a:rPr lang="es-ES" sz="2000" b="1" dirty="0"/>
              <a:t>3.- PAGADO: </a:t>
            </a:r>
            <a:r>
              <a:rPr lang="es-ES" sz="2000" dirty="0"/>
              <a:t>el registro del pago se efectúa en la fecha en que se entregue un medio de pago que cancele la deuda, extinguida una obligación o se cumpla con una entrega sin contraprestación. </a:t>
            </a:r>
          </a:p>
          <a:p>
            <a:endParaRPr lang="es-AR" dirty="0"/>
          </a:p>
        </p:txBody>
      </p:sp>
    </p:spTree>
    <p:extLst>
      <p:ext uri="{BB962C8B-B14F-4D97-AF65-F5344CB8AC3E}">
        <p14:creationId xmlns:p14="http://schemas.microsoft.com/office/powerpoint/2010/main" val="3075848133"/>
      </p:ext>
    </p:extLst>
  </p:cSld>
  <p:clrMapOvr>
    <a:masterClrMapping/>
  </p:clrMapOvr>
  <p:transition spd="slow">
    <p:push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8F4E16-9C1F-4F79-9336-9590D554F531}"/>
              </a:ext>
            </a:extLst>
          </p:cNvPr>
          <p:cNvSpPr>
            <a:spLocks noGrp="1"/>
          </p:cNvSpPr>
          <p:nvPr>
            <p:ph type="title"/>
          </p:nvPr>
        </p:nvSpPr>
        <p:spPr>
          <a:xfrm>
            <a:off x="1317811" y="295835"/>
            <a:ext cx="9816353" cy="783426"/>
          </a:xfrm>
        </p:spPr>
        <p:txBody>
          <a:bodyPr/>
          <a:lstStyle/>
          <a:p>
            <a:r>
              <a:rPr lang="es-AR" dirty="0"/>
              <a:t>Programación de la ejecución</a:t>
            </a:r>
          </a:p>
        </p:txBody>
      </p:sp>
      <p:sp>
        <p:nvSpPr>
          <p:cNvPr id="3" name="Marcador de contenido 2">
            <a:extLst>
              <a:ext uri="{FF2B5EF4-FFF2-40B4-BE49-F238E27FC236}">
                <a16:creationId xmlns:a16="http://schemas.microsoft.com/office/drawing/2014/main" id="{6AD116B7-EC11-4745-A08C-EED1DA218900}"/>
              </a:ext>
            </a:extLst>
          </p:cNvPr>
          <p:cNvSpPr>
            <a:spLocks noGrp="1"/>
          </p:cNvSpPr>
          <p:nvPr>
            <p:ph idx="1"/>
          </p:nvPr>
        </p:nvSpPr>
        <p:spPr>
          <a:xfrm>
            <a:off x="524435" y="1183341"/>
            <a:ext cx="11053483" cy="5674659"/>
          </a:xfrm>
        </p:spPr>
        <p:txBody>
          <a:bodyPr anchor="ctr">
            <a:normAutofit lnSpcReduction="10000"/>
          </a:bodyPr>
          <a:lstStyle/>
          <a:p>
            <a:pPr marL="0" indent="0" algn="just">
              <a:lnSpc>
                <a:spcPct val="150000"/>
              </a:lnSpc>
              <a:buNone/>
            </a:pPr>
            <a:r>
              <a:rPr lang="es-ES" sz="2000" dirty="0"/>
              <a:t>A los fines de garantizar una correcta ejecución de los presupuestos y de compatibilizar los resultados esperados con los recursos disponibles, todas las Jurisdicciones y Entidades deberán programar, para cada ejercicio la ejecución física y financiera de los presupuestos, siguiendo las normas que fijará la reglamentación y las disposiciones complementarias y procedimientos que dicten los órganos rectores de los sistemas.</a:t>
            </a:r>
          </a:p>
          <a:p>
            <a:pPr marL="0" indent="0" algn="just">
              <a:lnSpc>
                <a:spcPct val="150000"/>
              </a:lnSpc>
              <a:buNone/>
            </a:pPr>
            <a:r>
              <a:rPr lang="es-ES" sz="2000" dirty="0"/>
              <a:t>La programación de la ejecución tiene dos etapas:</a:t>
            </a:r>
          </a:p>
          <a:p>
            <a:pPr marL="0" indent="0" algn="just">
              <a:lnSpc>
                <a:spcPct val="150000"/>
              </a:lnSpc>
              <a:buNone/>
            </a:pPr>
            <a:r>
              <a:rPr lang="es-ES" sz="2000" dirty="0"/>
              <a:t>En la primera cada jurisdicciones y entidades remitirá a la ONP la programación anual de los compromisos y devengado. Esto se realiza antes del inicio del ejercicio presupuestario y es una programación inicial anual desagregada por trimestres en base a los créditos asignados a cada jurisdicción o entidad. Esta programación es de carácter indicativo.</a:t>
            </a:r>
          </a:p>
          <a:p>
            <a:pPr marL="0" indent="0" algn="just">
              <a:lnSpc>
                <a:spcPct val="150000"/>
              </a:lnSpc>
              <a:buNone/>
            </a:pPr>
            <a:r>
              <a:rPr lang="es-ES" sz="2000" dirty="0"/>
              <a:t>La segunda etapa es la solicitud de cuotas y se hace antes del inicio de cada trimestre. En el caso del primer trimestre se hace conjuntamente con la programación inicial.</a:t>
            </a:r>
          </a:p>
          <a:p>
            <a:endParaRPr lang="es-AR" dirty="0"/>
          </a:p>
        </p:txBody>
      </p:sp>
    </p:spTree>
    <p:extLst>
      <p:ext uri="{BB962C8B-B14F-4D97-AF65-F5344CB8AC3E}">
        <p14:creationId xmlns:p14="http://schemas.microsoft.com/office/powerpoint/2010/main" val="1300253131"/>
      </p:ext>
    </p:extLst>
  </p:cSld>
  <p:clrMapOvr>
    <a:masterClrMapping/>
  </p:clrMapOvr>
  <p:transition spd="slow">
    <p:push di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E4670ED-E7BD-465B-8847-FF7A1D14F883}"/>
              </a:ext>
            </a:extLst>
          </p:cNvPr>
          <p:cNvSpPr>
            <a:spLocks noGrp="1"/>
          </p:cNvSpPr>
          <p:nvPr>
            <p:ph idx="1"/>
          </p:nvPr>
        </p:nvSpPr>
        <p:spPr>
          <a:xfrm>
            <a:off x="1019735" y="396688"/>
            <a:ext cx="10152530" cy="6064624"/>
          </a:xfrm>
        </p:spPr>
        <p:txBody>
          <a:bodyPr anchor="ctr">
            <a:normAutofit/>
          </a:bodyPr>
          <a:lstStyle/>
          <a:p>
            <a:pPr marL="0" indent="0" algn="just">
              <a:lnSpc>
                <a:spcPct val="150000"/>
              </a:lnSpc>
              <a:buNone/>
            </a:pPr>
            <a:r>
              <a:rPr lang="es-ES" sz="2000" dirty="0"/>
              <a:t>La Secretaría de Hacienda a través de la Subsecretaria de Presupuesto, definirá las cuotas conforme a las posibilidades de financiamiento y comunicará los niveles aprobados a las jurisdicciones y entidades, estas deberán adecuar sus compromisos y devengados a las autorizaciones de cuota otorgadas por la Secretaría de Hacienda. La </a:t>
            </a:r>
            <a:r>
              <a:rPr lang="es-ES" sz="2000" b="1" i="1" dirty="0"/>
              <a:t>cuota de compromiso asignada será trimestral y la de devengado mensual</a:t>
            </a:r>
            <a:r>
              <a:rPr lang="es-ES" sz="2000" dirty="0"/>
              <a:t>.</a:t>
            </a:r>
          </a:p>
          <a:p>
            <a:pPr marL="0" indent="0" algn="just">
              <a:lnSpc>
                <a:spcPct val="150000"/>
              </a:lnSpc>
              <a:buNone/>
            </a:pPr>
            <a:endParaRPr lang="es-ES" sz="2000" dirty="0"/>
          </a:p>
          <a:p>
            <a:pPr marL="0" indent="0" algn="just">
              <a:lnSpc>
                <a:spcPct val="150000"/>
              </a:lnSpc>
              <a:buNone/>
            </a:pPr>
            <a:r>
              <a:rPr lang="es-ES" sz="2000" dirty="0"/>
              <a:t>El total de los compromisos y devengado no pueden ser superiores a las autorizaciones dadas para cada periodo y en el caso cuando el total mensual del devengado sea menor a la cuota autorizada es posible trasladar el saldo no utilizado a los meses siguientes dentro del mismo trimestre. </a:t>
            </a:r>
            <a:r>
              <a:rPr lang="es-ES" sz="2000" b="1" i="1" dirty="0"/>
              <a:t>Las autorizaciones de compromiso y devengado caducan al finalizar cada trimestre</a:t>
            </a:r>
            <a:r>
              <a:rPr lang="es-ES" sz="2000" dirty="0"/>
              <a:t>.</a:t>
            </a:r>
          </a:p>
          <a:p>
            <a:endParaRPr lang="es-AR" dirty="0"/>
          </a:p>
        </p:txBody>
      </p:sp>
    </p:spTree>
    <p:extLst>
      <p:ext uri="{BB962C8B-B14F-4D97-AF65-F5344CB8AC3E}">
        <p14:creationId xmlns:p14="http://schemas.microsoft.com/office/powerpoint/2010/main" val="1028555444"/>
      </p:ext>
    </p:extLst>
  </p:cSld>
  <p:clrMapOvr>
    <a:masterClrMapping/>
  </p:clrMapOvr>
  <p:transition spd="slow">
    <p:push dir="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C9E3235-75B5-4A65-B771-525A34A9D572}"/>
              </a:ext>
            </a:extLst>
          </p:cNvPr>
          <p:cNvSpPr>
            <a:spLocks noGrp="1"/>
          </p:cNvSpPr>
          <p:nvPr>
            <p:ph type="title"/>
          </p:nvPr>
        </p:nvSpPr>
        <p:spPr>
          <a:xfrm>
            <a:off x="896471" y="426810"/>
            <a:ext cx="10206318" cy="850661"/>
          </a:xfrm>
        </p:spPr>
        <p:txBody>
          <a:bodyPr/>
          <a:lstStyle/>
          <a:p>
            <a:r>
              <a:rPr lang="es-AR" dirty="0"/>
              <a:t>4- EVALUACIÓN Y CONTROL</a:t>
            </a:r>
          </a:p>
        </p:txBody>
      </p:sp>
      <p:sp>
        <p:nvSpPr>
          <p:cNvPr id="3" name="Marcador de contenido 2">
            <a:extLst>
              <a:ext uri="{FF2B5EF4-FFF2-40B4-BE49-F238E27FC236}">
                <a16:creationId xmlns:a16="http://schemas.microsoft.com/office/drawing/2014/main" id="{B3F7BAE2-E96B-4F3A-BF3B-D4151103D01D}"/>
              </a:ext>
            </a:extLst>
          </p:cNvPr>
          <p:cNvSpPr>
            <a:spLocks noGrp="1"/>
          </p:cNvSpPr>
          <p:nvPr>
            <p:ph idx="1"/>
          </p:nvPr>
        </p:nvSpPr>
        <p:spPr>
          <a:xfrm>
            <a:off x="1089211" y="1425388"/>
            <a:ext cx="10206318" cy="5150224"/>
          </a:xfrm>
        </p:spPr>
        <p:txBody>
          <a:bodyPr anchor="ctr">
            <a:normAutofit fontScale="92500" lnSpcReduction="10000"/>
          </a:bodyPr>
          <a:lstStyle/>
          <a:p>
            <a:pPr marL="0" indent="0" algn="just">
              <a:lnSpc>
                <a:spcPct val="150000"/>
              </a:lnSpc>
              <a:buNone/>
            </a:pPr>
            <a:r>
              <a:rPr lang="es-ES" sz="2000" dirty="0"/>
              <a:t>Es la última etapa del proceso administrativo y los pasos para llevar a cabo la evaluación son:</a:t>
            </a:r>
          </a:p>
          <a:p>
            <a:pPr marL="0" indent="0" algn="just">
              <a:lnSpc>
                <a:spcPct val="150000"/>
              </a:lnSpc>
              <a:buNone/>
            </a:pPr>
            <a:r>
              <a:rPr lang="es-ES" sz="2000" dirty="0"/>
              <a:t>a) La medición de los resultados obtenidos y de los efectos producidos.</a:t>
            </a:r>
          </a:p>
          <a:p>
            <a:pPr marL="0" indent="0" algn="just">
              <a:lnSpc>
                <a:spcPct val="150000"/>
              </a:lnSpc>
              <a:buNone/>
            </a:pPr>
            <a:r>
              <a:rPr lang="es-ES" sz="2000" dirty="0"/>
              <a:t>b) La comparación de los resultados programados con lo ejecutado.</a:t>
            </a:r>
          </a:p>
          <a:p>
            <a:pPr marL="0" indent="0" algn="just">
              <a:lnSpc>
                <a:spcPct val="150000"/>
              </a:lnSpc>
              <a:buNone/>
            </a:pPr>
            <a:r>
              <a:rPr lang="es-ES" sz="2000" dirty="0"/>
              <a:t>c) </a:t>
            </a:r>
            <a:r>
              <a:rPr lang="es-ES" sz="2000" dirty="0" smtClean="0"/>
              <a:t>El </a:t>
            </a:r>
            <a:r>
              <a:rPr lang="es-ES" sz="2000" dirty="0"/>
              <a:t>análisis de las variaciones observadas y la determinación de sus </a:t>
            </a:r>
            <a:r>
              <a:rPr lang="es-ES" sz="2000" dirty="0" smtClean="0"/>
              <a:t>causas.</a:t>
            </a:r>
            <a:endParaRPr lang="es-ES" sz="2000" dirty="0"/>
          </a:p>
          <a:p>
            <a:pPr marL="0" indent="0" algn="just">
              <a:lnSpc>
                <a:spcPct val="150000"/>
              </a:lnSpc>
              <a:buNone/>
            </a:pPr>
            <a:r>
              <a:rPr lang="es-ES" sz="2000" dirty="0"/>
              <a:t>d) </a:t>
            </a:r>
            <a:r>
              <a:rPr lang="es-ES" sz="2000" dirty="0" smtClean="0"/>
              <a:t>La </a:t>
            </a:r>
            <a:r>
              <a:rPr lang="es-ES" sz="2000" dirty="0"/>
              <a:t>definición de acciones correctivas.</a:t>
            </a:r>
          </a:p>
          <a:p>
            <a:pPr marL="0" indent="0" algn="just">
              <a:lnSpc>
                <a:spcPct val="150000"/>
              </a:lnSpc>
              <a:buNone/>
            </a:pPr>
            <a:r>
              <a:rPr lang="es-ES" sz="2000" dirty="0"/>
              <a:t>La Oficina Nacional de Presupuesto evaluará la ejecución de los presupuestos de la administración nacional tanto en forma periódica, durante el ejercicio, como al cierre del mismo. </a:t>
            </a:r>
          </a:p>
          <a:p>
            <a:pPr marL="0" indent="0" algn="just">
              <a:lnSpc>
                <a:spcPct val="150000"/>
              </a:lnSpc>
              <a:buNone/>
            </a:pPr>
            <a:r>
              <a:rPr lang="es-ES" sz="2000" dirty="0"/>
              <a:t>Para ello, las jurisdicciones y entidades de la administración nacional deberán llevar registros de información de la gestión física de la ejecución de sus presupuestos, y remitirá los resultados de la ejecución física del presupuesto a la Oficina Nacional de Presupuesto.</a:t>
            </a:r>
          </a:p>
          <a:p>
            <a:endParaRPr lang="es-AR" dirty="0"/>
          </a:p>
        </p:txBody>
      </p:sp>
    </p:spTree>
    <p:extLst>
      <p:ext uri="{BB962C8B-B14F-4D97-AF65-F5344CB8AC3E}">
        <p14:creationId xmlns:p14="http://schemas.microsoft.com/office/powerpoint/2010/main" val="2175292371"/>
      </p:ext>
    </p:extLst>
  </p:cSld>
  <p:clrMapOvr>
    <a:masterClrMapping/>
  </p:clrMapOvr>
  <p:transition spd="slow">
    <p:push dir="u"/>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3725866-C859-4564-9282-D4EDA8086125}"/>
              </a:ext>
            </a:extLst>
          </p:cNvPr>
          <p:cNvSpPr>
            <a:spLocks noGrp="1"/>
          </p:cNvSpPr>
          <p:nvPr>
            <p:ph idx="1"/>
          </p:nvPr>
        </p:nvSpPr>
        <p:spPr>
          <a:xfrm>
            <a:off x="766482" y="713627"/>
            <a:ext cx="10408023" cy="5430745"/>
          </a:xfrm>
        </p:spPr>
        <p:txBody>
          <a:bodyPr anchor="ctr">
            <a:normAutofit/>
          </a:bodyPr>
          <a:lstStyle/>
          <a:p>
            <a:pPr marL="0" indent="0" algn="just">
              <a:lnSpc>
                <a:spcPct val="150000"/>
              </a:lnSpc>
              <a:buNone/>
            </a:pPr>
            <a:r>
              <a:rPr lang="es-ES" sz="2000" dirty="0"/>
              <a:t>Con esa información, mas la que suministre el sistema de contabilidad y otras que se consideren pertinentes, la ONP realizará un análisis de los resultados físicos y financieros obtenidos y de los efectos producidos, interpretará las variaciones respecto a lo programado, determinar sus causas y preparará informes con recomendaciones para las autoridades superiores y los responsables de los organismos afectados.</a:t>
            </a:r>
          </a:p>
          <a:p>
            <a:pPr marL="0" indent="0" algn="just">
              <a:lnSpc>
                <a:spcPct val="150000"/>
              </a:lnSpc>
              <a:buNone/>
            </a:pPr>
            <a:r>
              <a:rPr lang="es-ES" sz="2000" dirty="0"/>
              <a:t>Al cierre de cada ejercicio la ONP preparará un resumen anual sobre el cumplimiento de las metas físicas y financieras programadas para los programas de cada jurisdicción o entidad, incorporando los comentarios sobre las causas de los desvíos registrados en el ejercicio. </a:t>
            </a:r>
          </a:p>
          <a:p>
            <a:pPr marL="0" indent="0" algn="just">
              <a:lnSpc>
                <a:spcPct val="150000"/>
              </a:lnSpc>
              <a:buNone/>
            </a:pPr>
            <a:r>
              <a:rPr lang="es-ES" sz="2000" dirty="0"/>
              <a:t>Este informe será enviado a la CGN dentro del plazo que disponga la Secretaría de </a:t>
            </a:r>
            <a:r>
              <a:rPr lang="es-ES" sz="2000" dirty="0" smtClean="0"/>
              <a:t>Hacienda, </a:t>
            </a:r>
            <a:r>
              <a:rPr lang="es-ES" sz="2000" dirty="0"/>
              <a:t>para su incorporación a la Cuenta de Inversión.</a:t>
            </a:r>
          </a:p>
          <a:p>
            <a:endParaRPr lang="es-AR" dirty="0"/>
          </a:p>
        </p:txBody>
      </p:sp>
    </p:spTree>
    <p:extLst>
      <p:ext uri="{BB962C8B-B14F-4D97-AF65-F5344CB8AC3E}">
        <p14:creationId xmlns:p14="http://schemas.microsoft.com/office/powerpoint/2010/main" val="604820624"/>
      </p:ext>
    </p:extLst>
  </p:cSld>
  <p:clrMapOvr>
    <a:masterClrMapping/>
  </p:clrMapOvr>
  <p:transition spd="slow">
    <p:push dir="u"/>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543998-B536-4668-9A67-1F1EE071D740}"/>
              </a:ext>
            </a:extLst>
          </p:cNvPr>
          <p:cNvSpPr>
            <a:spLocks noGrp="1"/>
          </p:cNvSpPr>
          <p:nvPr>
            <p:ph type="title"/>
          </p:nvPr>
        </p:nvSpPr>
        <p:spPr>
          <a:xfrm>
            <a:off x="1438835" y="470647"/>
            <a:ext cx="8589264" cy="632012"/>
          </a:xfrm>
        </p:spPr>
        <p:txBody>
          <a:bodyPr>
            <a:normAutofit fontScale="90000"/>
          </a:bodyPr>
          <a:lstStyle/>
          <a:p>
            <a:r>
              <a:rPr lang="es-AR" sz="2400" dirty="0"/>
              <a:t>DEL CIERRE DE CUENTAS </a:t>
            </a:r>
          </a:p>
        </p:txBody>
      </p:sp>
      <p:sp>
        <p:nvSpPr>
          <p:cNvPr id="3" name="Marcador de contenido 2">
            <a:extLst>
              <a:ext uri="{FF2B5EF4-FFF2-40B4-BE49-F238E27FC236}">
                <a16:creationId xmlns:a16="http://schemas.microsoft.com/office/drawing/2014/main" id="{085781CE-36A9-45D7-AAE7-6E8EAD268B24}"/>
              </a:ext>
            </a:extLst>
          </p:cNvPr>
          <p:cNvSpPr>
            <a:spLocks noGrp="1"/>
          </p:cNvSpPr>
          <p:nvPr>
            <p:ph idx="1"/>
          </p:nvPr>
        </p:nvSpPr>
        <p:spPr>
          <a:xfrm>
            <a:off x="461682" y="1358153"/>
            <a:ext cx="11268635" cy="5634318"/>
          </a:xfrm>
        </p:spPr>
        <p:txBody>
          <a:bodyPr anchor="ctr">
            <a:normAutofit lnSpcReduction="10000"/>
          </a:bodyPr>
          <a:lstStyle/>
          <a:p>
            <a:pPr marL="0" indent="0" algn="just">
              <a:lnSpc>
                <a:spcPct val="160000"/>
              </a:lnSpc>
              <a:buNone/>
            </a:pPr>
            <a:r>
              <a:rPr lang="es-ES" sz="2000" dirty="0"/>
              <a:t>Las cuentas del presupuesto de recursos y gastos se cerrarán al 31 de diciembre de cada año. Después de esa fecha los recursos que se recauden se considerarán parte del presupuesto vigente, con independencia de la fecha en que se hubiere originado la obligación de pago o liquidación de los mismos. </a:t>
            </a:r>
          </a:p>
          <a:p>
            <a:pPr marL="0" indent="0" algn="just">
              <a:lnSpc>
                <a:spcPct val="160000"/>
              </a:lnSpc>
              <a:buNone/>
            </a:pPr>
            <a:r>
              <a:rPr lang="es-ES" sz="2000" dirty="0"/>
              <a:t>Con posterioridad al 31 de diciembre de cada año no podrán asumirse compromisos ni devengarse gastos con cargo al ejercicio que se cierra en esa fecha.</a:t>
            </a:r>
          </a:p>
          <a:p>
            <a:pPr marL="0" indent="0" algn="just">
              <a:lnSpc>
                <a:spcPct val="160000"/>
              </a:lnSpc>
              <a:buNone/>
            </a:pPr>
            <a:r>
              <a:rPr lang="es-ES" sz="2000" dirty="0"/>
              <a:t>El resultado presupuestario de un ejercicio se determinará al cierre del mismo por la diferencia entre los recursos recaudados y los gastos devengados durante su vigencia. </a:t>
            </a:r>
          </a:p>
          <a:p>
            <a:pPr marL="0" indent="0" algn="just">
              <a:lnSpc>
                <a:spcPct val="160000"/>
              </a:lnSpc>
              <a:buNone/>
            </a:pPr>
            <a:r>
              <a:rPr lang="es-ES" sz="2000" dirty="0"/>
              <a:t>Si se verifican remanentes los mismos serán ingresados a la TGN, salvo que exista una ley que expresamente disponga su destino específico.</a:t>
            </a:r>
          </a:p>
          <a:p>
            <a:pPr marL="0" indent="0" algn="just">
              <a:lnSpc>
                <a:spcPct val="160000"/>
              </a:lnSpc>
              <a:buNone/>
            </a:pPr>
            <a:r>
              <a:rPr lang="es-ES" sz="2000" dirty="0"/>
              <a:t>Los gastos devengados y no pagados al 31 de diciembre de cada año se cancelarán, durante el año siguiente con cargo a las disponibilidades en caja y bancos existentes a la fecha señalada. </a:t>
            </a:r>
          </a:p>
          <a:p>
            <a:endParaRPr lang="es-AR" dirty="0"/>
          </a:p>
        </p:txBody>
      </p:sp>
    </p:spTree>
    <p:extLst>
      <p:ext uri="{BB962C8B-B14F-4D97-AF65-F5344CB8AC3E}">
        <p14:creationId xmlns:p14="http://schemas.microsoft.com/office/powerpoint/2010/main" val="2342256042"/>
      </p:ext>
    </p:extLst>
  </p:cSld>
  <p:clrMapOvr>
    <a:masterClrMapping/>
  </p:clrMapOvr>
  <p:transition spd="slow">
    <p:push dir="u"/>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4D71AD5-9A41-4DA8-8E3A-9B70A19C5044}"/>
              </a:ext>
            </a:extLst>
          </p:cNvPr>
          <p:cNvSpPr>
            <a:spLocks noGrp="1"/>
          </p:cNvSpPr>
          <p:nvPr>
            <p:ph idx="1"/>
          </p:nvPr>
        </p:nvSpPr>
        <p:spPr>
          <a:xfrm>
            <a:off x="609600" y="376518"/>
            <a:ext cx="10972799" cy="6331697"/>
          </a:xfrm>
        </p:spPr>
        <p:txBody>
          <a:bodyPr anchor="ctr">
            <a:normAutofit/>
          </a:bodyPr>
          <a:lstStyle/>
          <a:p>
            <a:pPr marL="0" indent="0" algn="just">
              <a:lnSpc>
                <a:spcPct val="150000"/>
              </a:lnSpc>
              <a:buNone/>
            </a:pPr>
            <a:r>
              <a:rPr lang="es-ES" sz="2000" dirty="0"/>
              <a:t>Los gastos comprometidos y no devengados al 31 de diciembre de cada año se afectarán automáticamente al ejercicio siguiente, imputando los mismos a los créditos disponibles para ese ejercicio. </a:t>
            </a:r>
          </a:p>
          <a:p>
            <a:pPr marL="0" indent="0" algn="just">
              <a:lnSpc>
                <a:spcPct val="150000"/>
              </a:lnSpc>
              <a:buNone/>
            </a:pPr>
            <a:r>
              <a:rPr lang="es-ES" sz="2000" dirty="0"/>
              <a:t>El reglamento establecerá los plazos y los mecanismos para la aplicación de estas disposiciones.</a:t>
            </a:r>
          </a:p>
          <a:p>
            <a:pPr marL="0" indent="0" algn="just">
              <a:lnSpc>
                <a:spcPct val="150000"/>
              </a:lnSpc>
              <a:buNone/>
            </a:pPr>
            <a:r>
              <a:rPr lang="es-ES" sz="2000" dirty="0"/>
              <a:t>Al cierre del ejercicio se reunirá información de los entes responsables de la liquidación y captación de recursos de la administración nacional y se procederá al cierre del presupuesto de recursos de la misma. </a:t>
            </a:r>
          </a:p>
          <a:p>
            <a:pPr marL="0" indent="0" algn="just">
              <a:lnSpc>
                <a:spcPct val="150000"/>
              </a:lnSpc>
              <a:buNone/>
            </a:pPr>
            <a:r>
              <a:rPr lang="es-ES" sz="2000" dirty="0"/>
              <a:t>Del mismo modo procederán los organismos ordenadores de gastos y pagos con el presupuesto de gastos de la administración nacional. </a:t>
            </a:r>
          </a:p>
          <a:p>
            <a:pPr marL="0" indent="0" algn="just">
              <a:lnSpc>
                <a:spcPct val="150000"/>
              </a:lnSpc>
              <a:buNone/>
            </a:pPr>
            <a:r>
              <a:rPr lang="es-ES" sz="2000" b="1" i="1" dirty="0"/>
              <a:t>Esta información, junto al análisis de correspondencia entre los gastos y la producción de bienes y servicios que preparará la Oficina Nacional de Presupuesto, será centralizada en la Contaduría General de la Nación para la elaboración de la cuenta de inversión del ejercicio que, de acuerdo al artículo 95, debe remitir anualmente el Poder Ejecutivo Nacional al Congreso Nacional</a:t>
            </a:r>
            <a:r>
              <a:rPr lang="es-ES" sz="2000" dirty="0"/>
              <a:t>.</a:t>
            </a:r>
          </a:p>
          <a:p>
            <a:endParaRPr lang="es-AR" dirty="0"/>
          </a:p>
        </p:txBody>
      </p:sp>
    </p:spTree>
    <p:extLst>
      <p:ext uri="{BB962C8B-B14F-4D97-AF65-F5344CB8AC3E}">
        <p14:creationId xmlns:p14="http://schemas.microsoft.com/office/powerpoint/2010/main" val="2455729058"/>
      </p:ext>
    </p:extLst>
  </p:cSld>
  <p:clrMapOvr>
    <a:masterClrMapping/>
  </p:clrMapOvr>
  <p:transition spd="slow">
    <p:push dir="u"/>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FB43828-2052-4388-9783-4D844F90A98A}"/>
              </a:ext>
            </a:extLst>
          </p:cNvPr>
          <p:cNvSpPr>
            <a:spLocks noGrp="1"/>
          </p:cNvSpPr>
          <p:nvPr>
            <p:ph type="title"/>
          </p:nvPr>
        </p:nvSpPr>
        <p:spPr>
          <a:xfrm>
            <a:off x="378759" y="682304"/>
            <a:ext cx="11591364" cy="1280966"/>
          </a:xfrm>
        </p:spPr>
        <p:txBody>
          <a:bodyPr>
            <a:noAutofit/>
          </a:bodyPr>
          <a:lstStyle/>
          <a:p>
            <a:r>
              <a:rPr lang="es-ES" sz="2400" dirty="0"/>
              <a:t>DEL RÉGIMEN PRESUPUESTARIO DE EMPRESAS PÚBLICAS, FONDOS FIDUCIARIOS Y ENTES PÚBLICOS NO COMPRENDIDOS EN ADMINISTRACIÓN NACIONAL. </a:t>
            </a:r>
            <a:endParaRPr lang="es-AR" sz="2400" dirty="0"/>
          </a:p>
        </p:txBody>
      </p:sp>
      <p:sp>
        <p:nvSpPr>
          <p:cNvPr id="3" name="Marcador de contenido 2">
            <a:extLst>
              <a:ext uri="{FF2B5EF4-FFF2-40B4-BE49-F238E27FC236}">
                <a16:creationId xmlns:a16="http://schemas.microsoft.com/office/drawing/2014/main" id="{675889BF-D025-4B76-A636-9E0860E1447B}"/>
              </a:ext>
            </a:extLst>
          </p:cNvPr>
          <p:cNvSpPr>
            <a:spLocks noGrp="1"/>
          </p:cNvSpPr>
          <p:nvPr>
            <p:ph idx="1"/>
          </p:nvPr>
        </p:nvSpPr>
        <p:spPr>
          <a:xfrm>
            <a:off x="378759" y="1680882"/>
            <a:ext cx="11434482" cy="4894730"/>
          </a:xfrm>
        </p:spPr>
        <p:txBody>
          <a:bodyPr anchor="ctr">
            <a:normAutofit/>
          </a:bodyPr>
          <a:lstStyle/>
          <a:p>
            <a:pPr marL="0" indent="0" algn="just">
              <a:lnSpc>
                <a:spcPct val="150000"/>
              </a:lnSpc>
              <a:buNone/>
            </a:pPr>
            <a:r>
              <a:rPr lang="es-ES" sz="2000" dirty="0"/>
              <a:t>Los directorios o máxima autoridad ejecutiva de las Empresas Públicas y Entes Públicos no comprendidos en Administración Nacional, aprobarán el proyecto de presupuesto anual de su gestión y lo remitirán a la Oficina Nacional de Presupuesto, antes del 30 de setiembre del año anterior al que regirá. Los proyectos de presupuesto deberán expresar las políticas generales y los lineamientos específicos que, en materia presupuestaria, establezca el órgano coordinador de los sistemas de administración financiera y la autoridad de la jurisdicción correspondiente; contendrán los planes de acción, las estimaciones de gastos y su financiamiento, el presupuesto de caja y los recursos humanos a utilizar y permitirán establecer los resultados operativo, económico y financiero previstos para la gestión respectiva.</a:t>
            </a:r>
            <a:endParaRPr lang="es-AR" sz="2000" dirty="0"/>
          </a:p>
        </p:txBody>
      </p:sp>
    </p:spTree>
    <p:extLst>
      <p:ext uri="{BB962C8B-B14F-4D97-AF65-F5344CB8AC3E}">
        <p14:creationId xmlns:p14="http://schemas.microsoft.com/office/powerpoint/2010/main" val="1898381884"/>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1C8FAC-F513-4D6C-80E8-99AC050DDDC6}"/>
              </a:ext>
            </a:extLst>
          </p:cNvPr>
          <p:cNvSpPr>
            <a:spLocks noGrp="1"/>
          </p:cNvSpPr>
          <p:nvPr>
            <p:ph idx="1"/>
          </p:nvPr>
        </p:nvSpPr>
        <p:spPr>
          <a:xfrm>
            <a:off x="793376" y="800100"/>
            <a:ext cx="10100131" cy="5876365"/>
          </a:xfrm>
        </p:spPr>
        <p:txBody>
          <a:bodyPr anchor="ctr">
            <a:normAutofit/>
          </a:bodyPr>
          <a:lstStyle/>
          <a:p>
            <a:pPr marL="0" indent="0" algn="just">
              <a:lnSpc>
                <a:spcPct val="150000"/>
              </a:lnSpc>
              <a:buNone/>
            </a:pPr>
            <a:r>
              <a:rPr lang="es-ES" sz="2000" dirty="0"/>
              <a:t>El carácter del presupuesto desde el punto de vista financiero, no es el mismo en materia de recursos que en materia de gastos. En materia de </a:t>
            </a:r>
            <a:r>
              <a:rPr lang="es-ES" sz="2000" b="1" dirty="0"/>
              <a:t>gastos es limitativo </a:t>
            </a:r>
            <a:r>
              <a:rPr lang="es-ES" sz="2000" dirty="0"/>
              <a:t>porque no puedo gastar mas allá de lo que aprueba la Ley de Presupuesto,  puede gastar menos pero no mas. En materia de </a:t>
            </a:r>
            <a:r>
              <a:rPr lang="es-ES" sz="2000" b="1" dirty="0"/>
              <a:t>recursos es estimativo</a:t>
            </a:r>
            <a:r>
              <a:rPr lang="es-ES" sz="2000" dirty="0"/>
              <a:t>. </a:t>
            </a:r>
          </a:p>
          <a:p>
            <a:pPr marL="0" indent="0" algn="just">
              <a:lnSpc>
                <a:spcPct val="150000"/>
              </a:lnSpc>
              <a:buNone/>
            </a:pPr>
            <a:r>
              <a:rPr lang="es-ES" sz="2000" dirty="0"/>
              <a:t>Para realizar un gasto no previsto se necesita una ley, como principio general, salvo que se trate de una excepción en casos de urgencias como, inundaciones, catástrofes o causas de fuerza mayor, en este caso el PE puede gastar y después tiene que rendirle cuentas al Congreso, que a su vez va a corroborar si actuó dentro de esa competencia. </a:t>
            </a:r>
          </a:p>
          <a:p>
            <a:pPr marL="0" indent="0" algn="just">
              <a:lnSpc>
                <a:spcPct val="150000"/>
              </a:lnSpc>
              <a:buNone/>
            </a:pPr>
            <a:r>
              <a:rPr lang="es-ES" sz="2000" dirty="0"/>
              <a:t>En el caso de los recursos son estimados, porque la mayor parte de los recursos provienen de los tributos y la recaudación, que se estima en base al comportamiento que se cree tendrán los contribuyentes y el Estado  esta obligado a recaudar todos los derechos que tiene a su favor.</a:t>
            </a:r>
          </a:p>
          <a:p>
            <a:endParaRPr lang="es-AR" dirty="0"/>
          </a:p>
        </p:txBody>
      </p:sp>
    </p:spTree>
    <p:extLst>
      <p:ext uri="{BB962C8B-B14F-4D97-AF65-F5344CB8AC3E}">
        <p14:creationId xmlns:p14="http://schemas.microsoft.com/office/powerpoint/2010/main" val="263976640"/>
      </p:ext>
    </p:extLst>
  </p:cSld>
  <p:clrMapOvr>
    <a:masterClrMapping/>
  </p:clrMapOvr>
  <p:transition spd="slow">
    <p:push dir="u"/>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AF90B0-E45D-4B5A-8E0D-323F8C44F578}"/>
              </a:ext>
            </a:extLst>
          </p:cNvPr>
          <p:cNvSpPr>
            <a:spLocks noGrp="1"/>
          </p:cNvSpPr>
          <p:nvPr>
            <p:ph type="title"/>
          </p:nvPr>
        </p:nvSpPr>
        <p:spPr>
          <a:xfrm>
            <a:off x="295835" y="413363"/>
            <a:ext cx="11591364" cy="796872"/>
          </a:xfrm>
        </p:spPr>
        <p:txBody>
          <a:bodyPr>
            <a:normAutofit/>
          </a:bodyPr>
          <a:lstStyle/>
          <a:p>
            <a:r>
              <a:rPr lang="es-ES" sz="2400" dirty="0"/>
              <a:t>DEL PRESUPUESTO CONSOLIDADO DEL SECTOR PÚBLICO NACIONAL </a:t>
            </a:r>
            <a:endParaRPr lang="es-AR" sz="2400" dirty="0"/>
          </a:p>
        </p:txBody>
      </p:sp>
      <p:sp>
        <p:nvSpPr>
          <p:cNvPr id="3" name="Marcador de contenido 2">
            <a:extLst>
              <a:ext uri="{FF2B5EF4-FFF2-40B4-BE49-F238E27FC236}">
                <a16:creationId xmlns:a16="http://schemas.microsoft.com/office/drawing/2014/main" id="{648475C3-1046-4AEF-8FBA-BF8676579831}"/>
              </a:ext>
            </a:extLst>
          </p:cNvPr>
          <p:cNvSpPr>
            <a:spLocks noGrp="1"/>
          </p:cNvSpPr>
          <p:nvPr>
            <p:ph idx="1"/>
          </p:nvPr>
        </p:nvSpPr>
        <p:spPr>
          <a:xfrm>
            <a:off x="295833" y="1479177"/>
            <a:ext cx="11591363" cy="5378823"/>
          </a:xfrm>
        </p:spPr>
        <p:txBody>
          <a:bodyPr anchor="ctr">
            <a:normAutofit fontScale="77500" lnSpcReduction="20000"/>
          </a:bodyPr>
          <a:lstStyle/>
          <a:p>
            <a:pPr marL="0" indent="0" algn="just">
              <a:lnSpc>
                <a:spcPct val="150000"/>
              </a:lnSpc>
              <a:buNone/>
            </a:pPr>
            <a:r>
              <a:rPr lang="es-ES" sz="2300" dirty="0"/>
              <a:t>La Oficina Nacional de Presupuesto preparará anualmente el presupuesto consolidado del sector público, y contendrá, como mínimo, la siguiente información: </a:t>
            </a:r>
          </a:p>
          <a:p>
            <a:pPr algn="just">
              <a:lnSpc>
                <a:spcPct val="150000"/>
              </a:lnSpc>
            </a:pPr>
            <a:r>
              <a:rPr lang="es-ES" sz="2300" dirty="0"/>
              <a:t>a) Una síntesis del presupuesto general de la Administración </a:t>
            </a:r>
            <a:r>
              <a:rPr lang="es-ES" sz="2300" dirty="0" smtClean="0"/>
              <a:t>Nacional</a:t>
            </a:r>
            <a:r>
              <a:rPr lang="es-ES" sz="2300" dirty="0"/>
              <a:t>; </a:t>
            </a:r>
          </a:p>
          <a:p>
            <a:pPr algn="just">
              <a:lnSpc>
                <a:spcPct val="150000"/>
              </a:lnSpc>
            </a:pPr>
            <a:r>
              <a:rPr lang="es-ES" sz="2300" dirty="0"/>
              <a:t>b) Los aspectos básicos de los presupuestos de cada una de las </a:t>
            </a:r>
            <a:r>
              <a:rPr lang="es-ES" sz="2300" dirty="0"/>
              <a:t>E</a:t>
            </a:r>
            <a:r>
              <a:rPr lang="es-ES" sz="2300" dirty="0" smtClean="0"/>
              <a:t>mpresas </a:t>
            </a:r>
            <a:r>
              <a:rPr lang="es-ES" sz="2300" dirty="0"/>
              <a:t>y </a:t>
            </a:r>
            <a:r>
              <a:rPr lang="es-ES" sz="2300" dirty="0" smtClean="0"/>
              <a:t>Sociedades </a:t>
            </a:r>
            <a:r>
              <a:rPr lang="es-ES" sz="2300" dirty="0"/>
              <a:t>del Estado; </a:t>
            </a:r>
          </a:p>
          <a:p>
            <a:pPr algn="just">
              <a:lnSpc>
                <a:spcPct val="150000"/>
              </a:lnSpc>
            </a:pPr>
            <a:r>
              <a:rPr lang="es-ES" sz="2300" dirty="0"/>
              <a:t>c) La consolidación de los recursos y gastos </a:t>
            </a:r>
            <a:r>
              <a:rPr lang="es-ES" sz="2300" dirty="0" smtClean="0"/>
              <a:t>públicos;</a:t>
            </a:r>
            <a:endParaRPr lang="es-ES" sz="2300" dirty="0"/>
          </a:p>
          <a:p>
            <a:pPr algn="just">
              <a:lnSpc>
                <a:spcPct val="150000"/>
              </a:lnSpc>
            </a:pPr>
            <a:r>
              <a:rPr lang="es-ES" sz="2300" dirty="0"/>
              <a:t>d) Una referencia a los principales proyectos de inversión en </a:t>
            </a:r>
            <a:r>
              <a:rPr lang="es-ES" sz="2300" dirty="0" smtClean="0"/>
              <a:t>ejecución; </a:t>
            </a:r>
            <a:endParaRPr lang="es-ES" sz="2300" dirty="0"/>
          </a:p>
          <a:p>
            <a:pPr algn="just">
              <a:lnSpc>
                <a:spcPct val="150000"/>
              </a:lnSpc>
            </a:pPr>
            <a:r>
              <a:rPr lang="es-ES" sz="2300" dirty="0"/>
              <a:t>e) Información de la producción de bienes y servicios y de los recursos humanos que se estiman utilizar, así como la relación de ambos con los recursos financieros; </a:t>
            </a:r>
          </a:p>
          <a:p>
            <a:pPr algn="just">
              <a:lnSpc>
                <a:spcPct val="150000"/>
              </a:lnSpc>
            </a:pPr>
            <a:r>
              <a:rPr lang="es-ES" sz="2300" dirty="0"/>
              <a:t>f) Un análisis de los efectos económicos de los recursos y gastos consolidados sobre el resto de la economía. </a:t>
            </a:r>
          </a:p>
          <a:p>
            <a:pPr marL="0" indent="0" algn="just">
              <a:lnSpc>
                <a:spcPct val="150000"/>
              </a:lnSpc>
              <a:buNone/>
            </a:pPr>
            <a:r>
              <a:rPr lang="es-ES" sz="2300" b="1" i="1" dirty="0"/>
              <a:t>El presupuesto consolidado del sector público nacional será presentado al Poder Ejecutivo Nacional, antes del 31 de marzo del año de su vigencia. Una vez aprobado por el Poder Ejecutivo Nacional será remitido para conocimiento del Congreso Nacional.</a:t>
            </a:r>
          </a:p>
          <a:p>
            <a:endParaRPr lang="es-AR" dirty="0"/>
          </a:p>
        </p:txBody>
      </p:sp>
    </p:spTree>
    <p:extLst>
      <p:ext uri="{BB962C8B-B14F-4D97-AF65-F5344CB8AC3E}">
        <p14:creationId xmlns:p14="http://schemas.microsoft.com/office/powerpoint/2010/main" val="2054519022"/>
      </p:ext>
    </p:extLst>
  </p:cSld>
  <p:clrMapOvr>
    <a:masterClrMapping/>
  </p:clrMapOvr>
  <p:transition spd="slow">
    <p:push dir="u"/>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B32541-5DBD-4B41-B8B6-BED234420436}"/>
              </a:ext>
            </a:extLst>
          </p:cNvPr>
          <p:cNvSpPr>
            <a:spLocks noGrp="1"/>
          </p:cNvSpPr>
          <p:nvPr>
            <p:ph type="title"/>
          </p:nvPr>
        </p:nvSpPr>
        <p:spPr>
          <a:xfrm>
            <a:off x="1940321" y="2318676"/>
            <a:ext cx="8311358" cy="2220647"/>
          </a:xfrm>
        </p:spPr>
        <p:txBody>
          <a:bodyPr>
            <a:normAutofit/>
          </a:bodyPr>
          <a:lstStyle/>
          <a:p>
            <a:r>
              <a:rPr lang="es-ES" sz="4000" dirty="0"/>
              <a:t>MUCHAS GRACIAS.</a:t>
            </a:r>
            <a:endParaRPr lang="es-AR" sz="4000" dirty="0"/>
          </a:p>
        </p:txBody>
      </p:sp>
    </p:spTree>
    <p:extLst>
      <p:ext uri="{BB962C8B-B14F-4D97-AF65-F5344CB8AC3E}">
        <p14:creationId xmlns:p14="http://schemas.microsoft.com/office/powerpoint/2010/main" val="3344796226"/>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1FE1CC4-7AC5-4987-BFE1-63203D950532}"/>
              </a:ext>
            </a:extLst>
          </p:cNvPr>
          <p:cNvSpPr>
            <a:spLocks noGrp="1"/>
          </p:cNvSpPr>
          <p:nvPr>
            <p:ph idx="1"/>
          </p:nvPr>
        </p:nvSpPr>
        <p:spPr>
          <a:xfrm>
            <a:off x="685800" y="672354"/>
            <a:ext cx="10932459" cy="5620870"/>
          </a:xfrm>
        </p:spPr>
        <p:txBody>
          <a:bodyPr anchor="ctr"/>
          <a:lstStyle/>
          <a:p>
            <a:pPr marL="0" indent="0" algn="just">
              <a:lnSpc>
                <a:spcPct val="150000"/>
              </a:lnSpc>
              <a:buNone/>
            </a:pPr>
            <a:r>
              <a:rPr lang="es-ES" sz="2000" b="1" dirty="0"/>
              <a:t>El presupuesto sirve como: </a:t>
            </a:r>
          </a:p>
          <a:p>
            <a:pPr algn="just">
              <a:lnSpc>
                <a:spcPct val="150000"/>
              </a:lnSpc>
            </a:pPr>
            <a:r>
              <a:rPr lang="es-ES" sz="2000" dirty="0"/>
              <a:t>Una herramienta de gestión que le sirve al Estado para cumplir sus objetivos, llevar a cabo las políticas públicas. </a:t>
            </a:r>
          </a:p>
          <a:p>
            <a:pPr algn="just">
              <a:lnSpc>
                <a:spcPct val="150000"/>
              </a:lnSpc>
            </a:pPr>
            <a:r>
              <a:rPr lang="es-ES" sz="2000" dirty="0"/>
              <a:t>Un instrumento de planificación económica y social. El </a:t>
            </a:r>
            <a:r>
              <a:rPr lang="es-ES" sz="2000" dirty="0" smtClean="0"/>
              <a:t>Estado </a:t>
            </a:r>
            <a:r>
              <a:rPr lang="es-ES" sz="2000" dirty="0"/>
              <a:t>no puede obligarnos a actuar de determinada manera, pero si inducirnos a través de su política presupuestaria. </a:t>
            </a:r>
          </a:p>
          <a:p>
            <a:pPr algn="just">
              <a:lnSpc>
                <a:spcPct val="150000"/>
              </a:lnSpc>
            </a:pPr>
            <a:r>
              <a:rPr lang="es-ES" sz="2000" dirty="0"/>
              <a:t>Es un acto de gobierno, porque en esa Ley se </a:t>
            </a:r>
            <a:r>
              <a:rPr lang="es-ES" sz="2000" dirty="0" smtClean="0"/>
              <a:t>definen </a:t>
            </a:r>
            <a:r>
              <a:rPr lang="es-ES" sz="2000" dirty="0"/>
              <a:t>y </a:t>
            </a:r>
            <a:r>
              <a:rPr lang="es-ES" sz="2000" dirty="0" smtClean="0"/>
              <a:t>explicitan </a:t>
            </a:r>
            <a:r>
              <a:rPr lang="es-ES" sz="2000" dirty="0"/>
              <a:t>los objetivos de gobierno. Sirve para la toma de decisiones. </a:t>
            </a:r>
          </a:p>
          <a:p>
            <a:pPr algn="just">
              <a:lnSpc>
                <a:spcPct val="150000"/>
              </a:lnSpc>
            </a:pPr>
            <a:r>
              <a:rPr lang="es-ES" sz="2000" dirty="0"/>
              <a:t>Un acto jurídico, porque la planificación de la actividad financiera del Estado se transforma en una ley</a:t>
            </a:r>
            <a:r>
              <a:rPr lang="es-ES" sz="2000" dirty="0" smtClean="0"/>
              <a:t>.</a:t>
            </a:r>
            <a:endParaRPr lang="es-ES" sz="2000" dirty="0"/>
          </a:p>
          <a:p>
            <a:pPr algn="just">
              <a:lnSpc>
                <a:spcPct val="150000"/>
              </a:lnSpc>
            </a:pPr>
            <a:r>
              <a:rPr lang="es-ES" sz="2000" dirty="0"/>
              <a:t>Un instrumento de control, el control es una relación jurídica fundamental que se da entre el que decide y el que ejecuta</a:t>
            </a:r>
          </a:p>
          <a:p>
            <a:endParaRPr lang="es-AR" dirty="0"/>
          </a:p>
        </p:txBody>
      </p:sp>
    </p:spTree>
    <p:extLst>
      <p:ext uri="{BB962C8B-B14F-4D97-AF65-F5344CB8AC3E}">
        <p14:creationId xmlns:p14="http://schemas.microsoft.com/office/powerpoint/2010/main" val="3005880336"/>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F148B1B-EDC3-4382-ACC6-5BB18D6352A0}"/>
              </a:ext>
            </a:extLst>
          </p:cNvPr>
          <p:cNvSpPr>
            <a:spLocks noGrp="1"/>
          </p:cNvSpPr>
          <p:nvPr>
            <p:ph type="title"/>
          </p:nvPr>
        </p:nvSpPr>
        <p:spPr>
          <a:xfrm>
            <a:off x="2231136" y="413363"/>
            <a:ext cx="7729728" cy="743084"/>
          </a:xfrm>
        </p:spPr>
        <p:txBody>
          <a:bodyPr>
            <a:normAutofit fontScale="90000"/>
          </a:bodyPr>
          <a:lstStyle/>
          <a:p>
            <a:r>
              <a:rPr lang="es-ES" dirty="0"/>
              <a:t>Principios Presupuestarios</a:t>
            </a:r>
            <a:endParaRPr lang="es-AR" dirty="0"/>
          </a:p>
        </p:txBody>
      </p:sp>
      <p:sp>
        <p:nvSpPr>
          <p:cNvPr id="3" name="Marcador de contenido 2">
            <a:extLst>
              <a:ext uri="{FF2B5EF4-FFF2-40B4-BE49-F238E27FC236}">
                <a16:creationId xmlns:a16="http://schemas.microsoft.com/office/drawing/2014/main" id="{877F2017-9666-4D6D-8316-59E2E42A63D0}"/>
              </a:ext>
            </a:extLst>
          </p:cNvPr>
          <p:cNvSpPr>
            <a:spLocks noGrp="1"/>
          </p:cNvSpPr>
          <p:nvPr>
            <p:ph idx="1"/>
          </p:nvPr>
        </p:nvSpPr>
        <p:spPr>
          <a:xfrm>
            <a:off x="875739" y="1290920"/>
            <a:ext cx="10440521" cy="5822576"/>
          </a:xfrm>
        </p:spPr>
        <p:txBody>
          <a:bodyPr>
            <a:normAutofit/>
          </a:bodyPr>
          <a:lstStyle/>
          <a:p>
            <a:pPr marL="0" indent="0" algn="just">
              <a:lnSpc>
                <a:spcPct val="150000"/>
              </a:lnSpc>
              <a:buNone/>
            </a:pPr>
            <a:r>
              <a:rPr lang="es-ES" dirty="0"/>
              <a:t>Los principios son normas o reglas a seguir que se aplican para que el presupuesto cumpla con los objetivos.</a:t>
            </a:r>
          </a:p>
          <a:p>
            <a:pPr algn="just">
              <a:lnSpc>
                <a:spcPct val="150000"/>
              </a:lnSpc>
            </a:pPr>
            <a:r>
              <a:rPr lang="es-ES" b="1" dirty="0"/>
              <a:t>Anticipación:  </a:t>
            </a:r>
            <a:r>
              <a:rPr lang="es-ES" dirty="0"/>
              <a:t>el presupuesto debe estar formulado y aprobado antes de comenzar el ejercicio que regirá, porque de los contrario se estaría consolidando los hechos.</a:t>
            </a:r>
          </a:p>
          <a:p>
            <a:pPr algn="just">
              <a:lnSpc>
                <a:spcPct val="150000"/>
              </a:lnSpc>
            </a:pPr>
            <a:r>
              <a:rPr lang="es-ES" b="1" dirty="0"/>
              <a:t>Exactitud:  </a:t>
            </a:r>
            <a:r>
              <a:rPr lang="es-ES" dirty="0"/>
              <a:t>Tiene que ver con la necesidad de preparar el presupuesto con las previsiones de gastos que respondan a cifras ciertas necesarias para atender los servicios </a:t>
            </a:r>
            <a:r>
              <a:rPr lang="es-ES" dirty="0" smtClean="0"/>
              <a:t>y, </a:t>
            </a:r>
            <a:r>
              <a:rPr lang="es-ES" dirty="0"/>
              <a:t>a su vez, que las estimaciones de recursos responden a la recaudación de ingreso a obtener, los gastos con aproximación  a la realidad.</a:t>
            </a:r>
          </a:p>
          <a:p>
            <a:pPr algn="just">
              <a:lnSpc>
                <a:spcPct val="150000"/>
              </a:lnSpc>
            </a:pPr>
            <a:r>
              <a:rPr lang="es-ES" b="1" dirty="0"/>
              <a:t>Claridad: </a:t>
            </a:r>
            <a:r>
              <a:rPr lang="es-ES" dirty="0"/>
              <a:t>Debe ser entendible porque es de conocimiento público. Ser entendible para quien decide su aprobación (PL), para los responsables de su ejecución </a:t>
            </a:r>
            <a:r>
              <a:rPr lang="es-ES" dirty="0" smtClean="0"/>
              <a:t>(</a:t>
            </a:r>
            <a:r>
              <a:rPr lang="es-ES" dirty="0" err="1"/>
              <a:t>A</a:t>
            </a:r>
            <a:r>
              <a:rPr lang="es-ES" dirty="0" err="1" smtClean="0"/>
              <a:t>dm</a:t>
            </a:r>
            <a:r>
              <a:rPr lang="es-ES" dirty="0"/>
              <a:t>) y para el ciudadano en general.</a:t>
            </a:r>
          </a:p>
          <a:p>
            <a:pPr algn="just">
              <a:lnSpc>
                <a:spcPct val="150000"/>
              </a:lnSpc>
            </a:pPr>
            <a:r>
              <a:rPr lang="es-ES" b="1" dirty="0"/>
              <a:t>Publicación: </a:t>
            </a:r>
            <a:r>
              <a:rPr lang="es-ES" dirty="0"/>
              <a:t>Como es una Ley se debe publicar para entrar en vigencia. Se publica en el Boletín Oficial (BO) , y tiene que darse a conocer porque el que ejecuta tiene que dar cuenta.</a:t>
            </a:r>
          </a:p>
          <a:p>
            <a:pPr algn="just">
              <a:lnSpc>
                <a:spcPct val="150000"/>
              </a:lnSpc>
            </a:pPr>
            <a:r>
              <a:rPr lang="es-ES" b="1" dirty="0"/>
              <a:t>Unidad: </a:t>
            </a:r>
            <a:r>
              <a:rPr lang="es-ES" dirty="0"/>
              <a:t>Tienen que estar contemplados en el documento del presupuesto todos los  gastos y recursos.</a:t>
            </a:r>
          </a:p>
          <a:p>
            <a:pPr marL="0" indent="0">
              <a:buNone/>
            </a:pPr>
            <a:endParaRPr lang="es-AR" dirty="0"/>
          </a:p>
        </p:txBody>
      </p:sp>
    </p:spTree>
    <p:extLst>
      <p:ext uri="{BB962C8B-B14F-4D97-AF65-F5344CB8AC3E}">
        <p14:creationId xmlns:p14="http://schemas.microsoft.com/office/powerpoint/2010/main" val="2574139719"/>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BE92B45-46D3-44ED-971A-D87BAA38F42C}"/>
              </a:ext>
            </a:extLst>
          </p:cNvPr>
          <p:cNvSpPr>
            <a:spLocks noGrp="1"/>
          </p:cNvSpPr>
          <p:nvPr>
            <p:ph idx="1"/>
          </p:nvPr>
        </p:nvSpPr>
        <p:spPr>
          <a:xfrm>
            <a:off x="564776" y="693456"/>
            <a:ext cx="10824883" cy="6056967"/>
          </a:xfrm>
        </p:spPr>
        <p:txBody>
          <a:bodyPr anchor="ctr">
            <a:normAutofit lnSpcReduction="10000"/>
          </a:bodyPr>
          <a:lstStyle/>
          <a:p>
            <a:pPr algn="just">
              <a:lnSpc>
                <a:spcPct val="150000"/>
              </a:lnSpc>
            </a:pPr>
            <a:r>
              <a:rPr lang="es-ES" sz="2000" b="1" dirty="0"/>
              <a:t>Universalidad: </a:t>
            </a:r>
            <a:r>
              <a:rPr lang="es-ES" sz="2000" dirty="0"/>
              <a:t>tanto los gastos como los recursos tienen que exponerse en cantidades brutas  ( no neteados). Este principio complementa al de unidad.</a:t>
            </a:r>
          </a:p>
          <a:p>
            <a:pPr algn="just">
              <a:lnSpc>
                <a:spcPct val="150000"/>
              </a:lnSpc>
            </a:pPr>
            <a:r>
              <a:rPr lang="es-ES" sz="2000" b="1" dirty="0"/>
              <a:t>No afectación especifica: </a:t>
            </a:r>
            <a:r>
              <a:rPr lang="es-ES" sz="2000" dirty="0"/>
              <a:t>el total de los recursos debe financiar la totalidad de los gastos sin que exista una relación entre el recurso y el gasto al cual se aplica. Con las excepciones, por ejemplo las donaciones, operaciones de Crédito Público,  Afectaciones específicas por </a:t>
            </a:r>
            <a:r>
              <a:rPr lang="es-ES" sz="2000" dirty="0" smtClean="0"/>
              <a:t>Ley.</a:t>
            </a:r>
            <a:endParaRPr lang="es-ES" sz="2000" dirty="0"/>
          </a:p>
          <a:p>
            <a:pPr algn="just">
              <a:lnSpc>
                <a:spcPct val="150000"/>
              </a:lnSpc>
            </a:pPr>
            <a:r>
              <a:rPr lang="es-ES" sz="2000" b="1" dirty="0"/>
              <a:t>Equilibrio: </a:t>
            </a:r>
            <a:r>
              <a:rPr lang="es-ES" sz="2000" dirty="0"/>
              <a:t>el total de los recursos debe ser igual al total de gastos. Si el recurso supera a los gastos es superavitario, en cambio si los gastos superan a los recursos es deficitario.</a:t>
            </a:r>
          </a:p>
          <a:p>
            <a:pPr algn="just">
              <a:lnSpc>
                <a:spcPct val="150000"/>
              </a:lnSpc>
            </a:pPr>
            <a:r>
              <a:rPr lang="es-ES" sz="2000" b="1" dirty="0"/>
              <a:t>Especificación: </a:t>
            </a:r>
            <a:r>
              <a:rPr lang="es-ES" sz="2000" dirty="0"/>
              <a:t>tiene tres aspectos 1) </a:t>
            </a:r>
            <a:r>
              <a:rPr lang="es-ES" sz="2000" b="1" dirty="0"/>
              <a:t>Cualitativo,</a:t>
            </a:r>
            <a:r>
              <a:rPr lang="es-ES" sz="2000" dirty="0"/>
              <a:t> que tiene que ver con la calidad de la información desagregada hasta el mínimo nivel , 2) </a:t>
            </a:r>
            <a:r>
              <a:rPr lang="es-ES" sz="2000" b="1" dirty="0"/>
              <a:t>Cuantitativo</a:t>
            </a:r>
            <a:r>
              <a:rPr lang="es-ES" sz="2000" dirty="0"/>
              <a:t>, no se puede gastar mas allá de los recursos disponibles y 3) </a:t>
            </a:r>
            <a:r>
              <a:rPr lang="es-ES" sz="2000" b="1" dirty="0"/>
              <a:t>Temporal</a:t>
            </a:r>
            <a:r>
              <a:rPr lang="es-ES" sz="2000" dirty="0"/>
              <a:t>, siempre se debe definir un tiempo para estimar gastos y autorizaciones.</a:t>
            </a:r>
          </a:p>
          <a:p>
            <a:pPr algn="just">
              <a:lnSpc>
                <a:spcPct val="150000"/>
              </a:lnSpc>
            </a:pPr>
            <a:r>
              <a:rPr lang="es-ES" sz="2000" b="1" dirty="0"/>
              <a:t>Anualidad: </a:t>
            </a:r>
            <a:r>
              <a:rPr lang="es-ES" sz="2000" dirty="0"/>
              <a:t>establece un periodo de doce meses para el proceso presupuestario.</a:t>
            </a:r>
          </a:p>
          <a:p>
            <a:endParaRPr lang="es-AR" dirty="0"/>
          </a:p>
        </p:txBody>
      </p:sp>
    </p:spTree>
    <p:extLst>
      <p:ext uri="{BB962C8B-B14F-4D97-AF65-F5344CB8AC3E}">
        <p14:creationId xmlns:p14="http://schemas.microsoft.com/office/powerpoint/2010/main" val="574466574"/>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503569-4FD7-4DDB-8B73-F573FCDD846B}"/>
              </a:ext>
            </a:extLst>
          </p:cNvPr>
          <p:cNvSpPr>
            <a:spLocks noGrp="1"/>
          </p:cNvSpPr>
          <p:nvPr>
            <p:ph type="title"/>
          </p:nvPr>
        </p:nvSpPr>
        <p:spPr>
          <a:xfrm>
            <a:off x="2231136" y="292339"/>
            <a:ext cx="7729728" cy="595167"/>
          </a:xfrm>
        </p:spPr>
        <p:txBody>
          <a:bodyPr>
            <a:normAutofit fontScale="90000"/>
          </a:bodyPr>
          <a:lstStyle/>
          <a:p>
            <a:r>
              <a:rPr lang="es-ES" sz="2400" dirty="0"/>
              <a:t>Periodicidad del Presupuesto</a:t>
            </a:r>
            <a:endParaRPr lang="es-AR" sz="2400" dirty="0"/>
          </a:p>
        </p:txBody>
      </p:sp>
      <p:sp>
        <p:nvSpPr>
          <p:cNvPr id="3" name="Marcador de contenido 2">
            <a:extLst>
              <a:ext uri="{FF2B5EF4-FFF2-40B4-BE49-F238E27FC236}">
                <a16:creationId xmlns:a16="http://schemas.microsoft.com/office/drawing/2014/main" id="{D08786AE-30C6-4271-A0A8-8CD54E95FE3B}"/>
              </a:ext>
            </a:extLst>
          </p:cNvPr>
          <p:cNvSpPr>
            <a:spLocks noGrp="1"/>
          </p:cNvSpPr>
          <p:nvPr>
            <p:ph idx="1"/>
          </p:nvPr>
        </p:nvSpPr>
        <p:spPr>
          <a:xfrm>
            <a:off x="958103" y="1411942"/>
            <a:ext cx="10275794" cy="6158752"/>
          </a:xfrm>
        </p:spPr>
        <p:txBody>
          <a:bodyPr anchor="ctr">
            <a:normAutofit lnSpcReduction="10000"/>
          </a:bodyPr>
          <a:lstStyle/>
          <a:p>
            <a:pPr marL="0" indent="0" algn="just">
              <a:lnSpc>
                <a:spcPct val="150000"/>
              </a:lnSpc>
              <a:buNone/>
            </a:pPr>
            <a:r>
              <a:rPr lang="es-ES" dirty="0"/>
              <a:t>La ley determina la periodicidad anual del presupuesto al indicar que el ejercicio presupuestario comienza el 01 de enero y termina el 31 de diciembre de cada año.</a:t>
            </a:r>
          </a:p>
          <a:p>
            <a:pPr marL="0" indent="0" algn="just">
              <a:lnSpc>
                <a:spcPct val="150000"/>
              </a:lnSpc>
              <a:buNone/>
            </a:pPr>
            <a:r>
              <a:rPr lang="es-ES" dirty="0"/>
              <a:t>Establece la caducidad del presupuesto al decir que las cuentas de recursos y gastos se cierran el 31/12 y con posterioridad a esa fecha no se podrán asumir compromisos, ni devengados de gastos con cargo a ese ejercicio.</a:t>
            </a:r>
          </a:p>
          <a:p>
            <a:pPr marL="0" indent="0" algn="just">
              <a:lnSpc>
                <a:spcPct val="150000"/>
              </a:lnSpc>
              <a:buNone/>
            </a:pPr>
            <a:r>
              <a:rPr lang="es-ES" dirty="0"/>
              <a:t>En caso que el ejercicio financiero no se encontrase aprobado, regirá el que estuvo vigente el año anterior con los siguientes ajustes:</a:t>
            </a:r>
          </a:p>
          <a:p>
            <a:pPr marL="0" indent="0" algn="just">
              <a:buNone/>
            </a:pPr>
            <a:r>
              <a:rPr lang="es-ES" b="1" dirty="0"/>
              <a:t>En los presupuestos de recursos:</a:t>
            </a:r>
          </a:p>
          <a:p>
            <a:pPr algn="just"/>
            <a:r>
              <a:rPr lang="es-ES" dirty="0"/>
              <a:t>Se eliminan los rubros de recursos que no puedan ser recaudados nuevamente.</a:t>
            </a:r>
          </a:p>
          <a:p>
            <a:pPr algn="just"/>
            <a:r>
              <a:rPr lang="es-ES" dirty="0"/>
              <a:t>Se suprimen los ingresos provenientes de operaciones de crédito público autorizadas en la cuantía en que fueron utilizadas.</a:t>
            </a:r>
          </a:p>
          <a:p>
            <a:pPr algn="just"/>
            <a:r>
              <a:rPr lang="es-ES" dirty="0"/>
              <a:t>Se excluyen los excedentes de años anteriores.</a:t>
            </a:r>
          </a:p>
          <a:p>
            <a:pPr algn="just"/>
            <a:r>
              <a:rPr lang="es-ES" dirty="0"/>
              <a:t>Se estima cada uno de los rubros de recursos para el nuevo ejercicio.</a:t>
            </a:r>
          </a:p>
          <a:p>
            <a:pPr algn="just"/>
            <a:r>
              <a:rPr lang="es-ES" dirty="0"/>
              <a:t>Se incluyen recursos provenientes de operaciones de crédito público en ejecución cuyo percepción se prevea ocurrirá en el ejercicio.</a:t>
            </a:r>
          </a:p>
          <a:p>
            <a:pPr marL="0" indent="0" algn="just">
              <a:lnSpc>
                <a:spcPct val="150000"/>
              </a:lnSpc>
              <a:buNone/>
            </a:pPr>
            <a:endParaRPr lang="es-ES" dirty="0"/>
          </a:p>
          <a:p>
            <a:pPr marL="0" indent="0" algn="just">
              <a:buNone/>
            </a:pPr>
            <a:endParaRPr lang="es-ES" dirty="0"/>
          </a:p>
          <a:p>
            <a:endParaRPr lang="es-AR" dirty="0"/>
          </a:p>
        </p:txBody>
      </p:sp>
    </p:spTree>
    <p:extLst>
      <p:ext uri="{BB962C8B-B14F-4D97-AF65-F5344CB8AC3E}">
        <p14:creationId xmlns:p14="http://schemas.microsoft.com/office/powerpoint/2010/main" val="3240145368"/>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396992D-1D6D-4326-801C-A9125AA8DC65}"/>
              </a:ext>
            </a:extLst>
          </p:cNvPr>
          <p:cNvSpPr>
            <a:spLocks noGrp="1"/>
          </p:cNvSpPr>
          <p:nvPr>
            <p:ph idx="1"/>
          </p:nvPr>
        </p:nvSpPr>
        <p:spPr>
          <a:xfrm>
            <a:off x="1207994" y="806823"/>
            <a:ext cx="9776011" cy="5244353"/>
          </a:xfrm>
        </p:spPr>
        <p:txBody>
          <a:bodyPr anchor="ctr">
            <a:normAutofit fontScale="92500" lnSpcReduction="20000"/>
          </a:bodyPr>
          <a:lstStyle/>
          <a:p>
            <a:pPr marL="0" indent="0" algn="just">
              <a:lnSpc>
                <a:spcPct val="150000"/>
              </a:lnSpc>
              <a:buNone/>
            </a:pPr>
            <a:r>
              <a:rPr lang="es-ES" sz="2400" b="1" dirty="0"/>
              <a:t>En el Presupuesto de Gastos:</a:t>
            </a:r>
          </a:p>
          <a:p>
            <a:pPr algn="just">
              <a:lnSpc>
                <a:spcPct val="150000"/>
              </a:lnSpc>
            </a:pPr>
            <a:r>
              <a:rPr lang="es-ES" sz="2400" dirty="0"/>
              <a:t>Eliminar los créditos presupuestarios que no deban repetirse por haber cumplido sus fines.</a:t>
            </a:r>
          </a:p>
          <a:p>
            <a:pPr algn="just">
              <a:lnSpc>
                <a:spcPct val="150000"/>
              </a:lnSpc>
            </a:pPr>
            <a:r>
              <a:rPr lang="es-ES" sz="2400" dirty="0"/>
              <a:t>Incluirá los créditos presupuestarios indispensables para el servicio de la deuda y las cuotas que se deban aportar por los compromisos derivados de la ejecución de tratados internacionales.</a:t>
            </a:r>
          </a:p>
          <a:p>
            <a:pPr algn="just">
              <a:lnSpc>
                <a:spcPct val="150000"/>
              </a:lnSpc>
            </a:pPr>
            <a:r>
              <a:rPr lang="es-ES" sz="2400" dirty="0"/>
              <a:t>Incluirá los créditos indispensables para asignar continuidad y eficiencia a los servicios.</a:t>
            </a:r>
          </a:p>
          <a:p>
            <a:pPr algn="just">
              <a:lnSpc>
                <a:spcPct val="150000"/>
              </a:lnSpc>
            </a:pPr>
            <a:r>
              <a:rPr lang="es-ES" sz="2400" dirty="0"/>
              <a:t>Adaptará los objetivos y las cuantificaciones en unidades de los b y s a producir a los recursos y créditos que resulten de los ajustes anteriores.</a:t>
            </a:r>
          </a:p>
          <a:p>
            <a:endParaRPr lang="es-AR" dirty="0"/>
          </a:p>
        </p:txBody>
      </p:sp>
    </p:spTree>
    <p:extLst>
      <p:ext uri="{BB962C8B-B14F-4D97-AF65-F5344CB8AC3E}">
        <p14:creationId xmlns:p14="http://schemas.microsoft.com/office/powerpoint/2010/main" val="3168322692"/>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2F1F83-A987-472C-9D28-DAD1E9E2F956}"/>
              </a:ext>
            </a:extLst>
          </p:cNvPr>
          <p:cNvSpPr>
            <a:spLocks noGrp="1"/>
          </p:cNvSpPr>
          <p:nvPr>
            <p:ph type="title"/>
          </p:nvPr>
        </p:nvSpPr>
        <p:spPr>
          <a:xfrm>
            <a:off x="268940" y="946697"/>
            <a:ext cx="11654118" cy="744951"/>
          </a:xfrm>
        </p:spPr>
        <p:txBody>
          <a:bodyPr>
            <a:normAutofit fontScale="90000"/>
          </a:bodyPr>
          <a:lstStyle/>
          <a:p>
            <a:r>
              <a:rPr lang="es-ES" dirty="0"/>
              <a:t>Estructura de la Ley de Presupuesto General (art 19)</a:t>
            </a:r>
            <a:endParaRPr lang="es-AR" dirty="0"/>
          </a:p>
        </p:txBody>
      </p:sp>
      <p:sp>
        <p:nvSpPr>
          <p:cNvPr id="3" name="Marcador de contenido 2">
            <a:extLst>
              <a:ext uri="{FF2B5EF4-FFF2-40B4-BE49-F238E27FC236}">
                <a16:creationId xmlns:a16="http://schemas.microsoft.com/office/drawing/2014/main" id="{D631E7FE-8311-428B-8D2D-A68B37AFA11C}"/>
              </a:ext>
            </a:extLst>
          </p:cNvPr>
          <p:cNvSpPr>
            <a:spLocks noGrp="1"/>
          </p:cNvSpPr>
          <p:nvPr>
            <p:ph idx="1"/>
          </p:nvPr>
        </p:nvSpPr>
        <p:spPr>
          <a:xfrm>
            <a:off x="723898" y="2051998"/>
            <a:ext cx="11013141" cy="3644152"/>
          </a:xfrm>
        </p:spPr>
        <p:txBody>
          <a:bodyPr anchor="ctr"/>
          <a:lstStyle/>
          <a:p>
            <a:pPr marL="0" indent="0" algn="just">
              <a:lnSpc>
                <a:spcPct val="150000"/>
              </a:lnSpc>
              <a:buNone/>
            </a:pPr>
            <a:r>
              <a:rPr lang="es-ES" sz="2000" dirty="0"/>
              <a:t>La Ley de presupuesto general, constará de tres títulos cuyo contenido será el siguiente: </a:t>
            </a:r>
          </a:p>
          <a:p>
            <a:pPr algn="just">
              <a:lnSpc>
                <a:spcPct val="150000"/>
              </a:lnSpc>
            </a:pPr>
            <a:r>
              <a:rPr lang="es-ES" sz="2000" dirty="0"/>
              <a:t>Titulo I    —  Disposiciones generales.</a:t>
            </a:r>
          </a:p>
          <a:p>
            <a:pPr algn="just">
              <a:lnSpc>
                <a:spcPct val="150000"/>
              </a:lnSpc>
            </a:pPr>
            <a:r>
              <a:rPr lang="es-ES" sz="2000" dirty="0"/>
              <a:t>Titulo II   —  Presupuesto de recursos y gastos de la Administración Central.</a:t>
            </a:r>
          </a:p>
          <a:p>
            <a:pPr algn="just">
              <a:lnSpc>
                <a:spcPct val="150000"/>
              </a:lnSpc>
            </a:pPr>
            <a:r>
              <a:rPr lang="es-ES" sz="2000" dirty="0"/>
              <a:t>Titulo III  — Presupuestos de recursos y gastos de los Organismos Descentralizados.</a:t>
            </a:r>
          </a:p>
          <a:p>
            <a:endParaRPr lang="es-AR" dirty="0"/>
          </a:p>
        </p:txBody>
      </p:sp>
    </p:spTree>
    <p:extLst>
      <p:ext uri="{BB962C8B-B14F-4D97-AF65-F5344CB8AC3E}">
        <p14:creationId xmlns:p14="http://schemas.microsoft.com/office/powerpoint/2010/main" val="271973574"/>
      </p:ext>
    </p:extLst>
  </p:cSld>
  <p:clrMapOvr>
    <a:masterClrMapping/>
  </p:clrMapOvr>
  <p:transition spd="slow">
    <p:push dir="u"/>
  </p:transition>
</p:sld>
</file>

<file path=ppt/theme/theme1.xml><?xml version="1.0" encoding="utf-8"?>
<a:theme xmlns:a="http://schemas.openxmlformats.org/drawingml/2006/main" name="Paquete">
  <a:themeElements>
    <a:clrScheme name="Paquete">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quete">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quete">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TM10001115[[fn=Paquete]]</Template>
  <TotalTime>264</TotalTime>
  <Words>5123</Words>
  <Application>Microsoft Office PowerPoint</Application>
  <PresentationFormat>Panorámica</PresentationFormat>
  <Paragraphs>164</Paragraphs>
  <Slides>31</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31</vt:i4>
      </vt:variant>
    </vt:vector>
  </HeadingPairs>
  <TitlesOfParts>
    <vt:vector size="34" baseType="lpstr">
      <vt:lpstr>Arial</vt:lpstr>
      <vt:lpstr>Gill Sans MT</vt:lpstr>
      <vt:lpstr>Paquete</vt:lpstr>
      <vt:lpstr>Presupuesto público nacional</vt:lpstr>
      <vt:lpstr>Presupuesto</vt:lpstr>
      <vt:lpstr>Presentación de PowerPoint</vt:lpstr>
      <vt:lpstr>Presentación de PowerPoint</vt:lpstr>
      <vt:lpstr>Principios Presupuestarios</vt:lpstr>
      <vt:lpstr>Presentación de PowerPoint</vt:lpstr>
      <vt:lpstr>Periodicidad del Presupuesto</vt:lpstr>
      <vt:lpstr>Presentación de PowerPoint</vt:lpstr>
      <vt:lpstr>Estructura de la Ley de Presupuesto General (art 19)</vt:lpstr>
      <vt:lpstr>Presentación de PowerPoint</vt:lpstr>
      <vt:lpstr>Etapas del Presupuesto</vt:lpstr>
      <vt:lpstr>FORMULACIÓN DEL PRESUPUESTO :</vt:lpstr>
      <vt:lpstr>Presentación de PowerPoint</vt:lpstr>
      <vt:lpstr>Presentación de PowerPoint</vt:lpstr>
      <vt:lpstr>Presentación de PowerPoint</vt:lpstr>
      <vt:lpstr>2-APROBACIÓN</vt:lpstr>
      <vt:lpstr>3-EJECUCIÓN DEL PRESUPUESTO </vt:lpstr>
      <vt:lpstr>Presentación de PowerPoint</vt:lpstr>
      <vt:lpstr>Presentación de PowerPoint</vt:lpstr>
      <vt:lpstr>LAS PRINCIPALES CARACTERÍSTICAS DE LAS ETAPAS DE LOS GASTOS</vt:lpstr>
      <vt:lpstr>Presentación de PowerPoint</vt:lpstr>
      <vt:lpstr>Presentación de PowerPoint</vt:lpstr>
      <vt:lpstr>Programación de la ejecución</vt:lpstr>
      <vt:lpstr>Presentación de PowerPoint</vt:lpstr>
      <vt:lpstr>4- EVALUACIÓN Y CONTROL</vt:lpstr>
      <vt:lpstr>Presentación de PowerPoint</vt:lpstr>
      <vt:lpstr>DEL CIERRE DE CUENTAS </vt:lpstr>
      <vt:lpstr>Presentación de PowerPoint</vt:lpstr>
      <vt:lpstr>DEL RÉGIMEN PRESUPUESTARIO DE EMPRESAS PÚBLICAS, FONDOS FIDUCIARIOS Y ENTES PÚBLICOS NO COMPRENDIDOS EN ADMINISTRACIÓN NACIONAL. </vt:lpstr>
      <vt:lpstr>DEL PRESUPUESTO CONSOLIDADO DEL SECTOR PÚBLICO NACIONAL </vt:lpstr>
      <vt:lpstr>MUCHAS GRACIAS.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Presupuesto público nacional</dc:title>
  <dc:creator>terquio castro</dc:creator>
  <cp:lastModifiedBy>Sergio Raul Migliaro</cp:lastModifiedBy>
  <cp:revision>63</cp:revision>
  <dcterms:created xsi:type="dcterms:W3CDTF">2024-12-01T22:54:27Z</dcterms:created>
  <dcterms:modified xsi:type="dcterms:W3CDTF">2024-12-02T16:18:28Z</dcterms:modified>
</cp:coreProperties>
</file>